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256" r:id="rId2"/>
    <p:sldId id="261" r:id="rId3"/>
    <p:sldId id="286" r:id="rId4"/>
    <p:sldId id="280" r:id="rId5"/>
    <p:sldId id="287"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6" r:id="rId22"/>
    <p:sldId id="307" r:id="rId23"/>
    <p:sldId id="308" r:id="rId24"/>
    <p:sldId id="305" r:id="rId25"/>
    <p:sldId id="309" r:id="rId26"/>
    <p:sldId id="310" r:id="rId27"/>
    <p:sldId id="311" r:id="rId28"/>
    <p:sldId id="312" r:id="rId29"/>
    <p:sldId id="314" r:id="rId30"/>
    <p:sldId id="315" r:id="rId31"/>
    <p:sldId id="316" r:id="rId32"/>
    <p:sldId id="317" r:id="rId33"/>
    <p:sldId id="318" r:id="rId34"/>
    <p:sldId id="277"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3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9329A6-BCAE-423A-9D16-41645E7994D9}" type="datetimeFigureOut">
              <a:rPr lang="tr-TR" smtClean="0"/>
              <a:pPr/>
              <a:t>17.10.2024</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C2C3B1-8BA6-429E-A591-BEDD4AD2E828}" type="slidenum">
              <a:rPr lang="tr-TR" smtClean="0"/>
              <a:pPr/>
              <a:t>‹#›</a:t>
            </a:fld>
            <a:endParaRPr lang="tr-TR"/>
          </a:p>
        </p:txBody>
      </p:sp>
    </p:spTree>
    <p:extLst>
      <p:ext uri="{BB962C8B-B14F-4D97-AF65-F5344CB8AC3E}">
        <p14:creationId xmlns:p14="http://schemas.microsoft.com/office/powerpoint/2010/main" val="42431618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C155C6-B0DF-4BB0-B45A-96CE28D74F30}" type="datetimeFigureOut">
              <a:rPr lang="tr-TR" smtClean="0"/>
              <a:pPr/>
              <a:t>17.10.2024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687E52-FC56-47F1-9A55-C7EFA3E2C6E8}" type="slidenum">
              <a:rPr lang="tr-TR" smtClean="0"/>
              <a:pPr/>
              <a:t>‹#›</a:t>
            </a:fld>
            <a:endParaRPr lang="tr-TR"/>
          </a:p>
        </p:txBody>
      </p:sp>
    </p:spTree>
    <p:extLst>
      <p:ext uri="{BB962C8B-B14F-4D97-AF65-F5344CB8AC3E}">
        <p14:creationId xmlns:p14="http://schemas.microsoft.com/office/powerpoint/2010/main" val="299231620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A687E52-FC56-47F1-9A55-C7EFA3E2C6E8}" type="slidenum">
              <a:rPr lang="tr-TR" smtClean="0"/>
              <a:pPr/>
              <a:t>1</a:t>
            </a:fld>
            <a:endParaRPr lang="tr-TR"/>
          </a:p>
        </p:txBody>
      </p:sp>
      <p:sp>
        <p:nvSpPr>
          <p:cNvPr id="5" name="4 Altbilgi Yer Tutucusu"/>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55238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5049F7C0-A92D-4B4E-A062-C1B32AA34E2D}" type="datetime1">
              <a:rPr lang="tr-TR" smtClean="0"/>
              <a:pPr/>
              <a:t>17.10.2024</a:t>
            </a:fld>
            <a:endParaRPr lang="tr-TR"/>
          </a:p>
        </p:txBody>
      </p:sp>
      <p:sp>
        <p:nvSpPr>
          <p:cNvPr id="19" name="18 Altbilgi Yer Tutucusu"/>
          <p:cNvSpPr>
            <a:spLocks noGrp="1"/>
          </p:cNvSpPr>
          <p:nvPr>
            <p:ph type="ftr" sz="quarter" idx="11"/>
          </p:nvPr>
        </p:nvSpPr>
        <p:spPr/>
        <p:txBody>
          <a:bodyPr/>
          <a:lstStyle/>
          <a:p>
            <a:r>
              <a:rPr lang="tr-TR" smtClean="0"/>
              <a:t>T.C. Giresun Üniversitesi İdari ve Mali İşler Daire Başkanlığı 2024</a:t>
            </a:r>
            <a:endParaRPr lang="tr-TR"/>
          </a:p>
        </p:txBody>
      </p:sp>
      <p:sp>
        <p:nvSpPr>
          <p:cNvPr id="27" name="26 Slayt Numarası Yer Tutucusu"/>
          <p:cNvSpPr>
            <a:spLocks noGrp="1"/>
          </p:cNvSpPr>
          <p:nvPr>
            <p:ph type="sldNum" sz="quarter" idx="12"/>
          </p:nvPr>
        </p:nvSpPr>
        <p:spPr/>
        <p:txBody>
          <a:bodyPr/>
          <a:lstStyle/>
          <a:p>
            <a:fld id="{DDCAB600-E5E7-403C-AD3C-980C74B05230}"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E02D36D-1C47-4961-BD96-7839D847C901}" type="datetime1">
              <a:rPr lang="tr-TR" smtClean="0"/>
              <a:pPr/>
              <a:t>17.10.2024</a:t>
            </a:fld>
            <a:endParaRPr lang="tr-TR"/>
          </a:p>
        </p:txBody>
      </p:sp>
      <p:sp>
        <p:nvSpPr>
          <p:cNvPr id="5" name="4 Altbilgi Yer Tutucusu"/>
          <p:cNvSpPr>
            <a:spLocks noGrp="1"/>
          </p:cNvSpPr>
          <p:nvPr>
            <p:ph type="ftr" sz="quarter" idx="11"/>
          </p:nvPr>
        </p:nvSpPr>
        <p:spPr/>
        <p:txBody>
          <a:bodyPr/>
          <a:lstStyle/>
          <a:p>
            <a:r>
              <a:rPr lang="tr-TR" smtClean="0"/>
              <a:t>T.C. Giresun Üniversitesi İdari ve Mali İşler Daire Başkanlığı 2024</a:t>
            </a:r>
            <a:endParaRPr lang="tr-TR"/>
          </a:p>
        </p:txBody>
      </p:sp>
      <p:sp>
        <p:nvSpPr>
          <p:cNvPr id="6" name="5 Slayt Numarası Yer Tutucusu"/>
          <p:cNvSpPr>
            <a:spLocks noGrp="1"/>
          </p:cNvSpPr>
          <p:nvPr>
            <p:ph type="sldNum" sz="quarter" idx="12"/>
          </p:nvPr>
        </p:nvSpPr>
        <p:spPr/>
        <p:txBody>
          <a:bodyPr/>
          <a:lstStyle/>
          <a:p>
            <a:fld id="{DDCAB600-E5E7-403C-AD3C-980C74B0523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6F24883-3985-4DFE-B8E5-A1A25FCE4B4C}" type="datetime1">
              <a:rPr lang="tr-TR" smtClean="0"/>
              <a:pPr/>
              <a:t>17.10.2024</a:t>
            </a:fld>
            <a:endParaRPr lang="tr-TR"/>
          </a:p>
        </p:txBody>
      </p:sp>
      <p:sp>
        <p:nvSpPr>
          <p:cNvPr id="5" name="4 Altbilgi Yer Tutucusu"/>
          <p:cNvSpPr>
            <a:spLocks noGrp="1"/>
          </p:cNvSpPr>
          <p:nvPr>
            <p:ph type="ftr" sz="quarter" idx="11"/>
          </p:nvPr>
        </p:nvSpPr>
        <p:spPr/>
        <p:txBody>
          <a:bodyPr/>
          <a:lstStyle/>
          <a:p>
            <a:r>
              <a:rPr lang="tr-TR" smtClean="0"/>
              <a:t>T.C. Giresun Üniversitesi İdari ve Mali İşler Daire Başkanlığı 2024</a:t>
            </a:r>
            <a:endParaRPr lang="tr-TR"/>
          </a:p>
        </p:txBody>
      </p:sp>
      <p:sp>
        <p:nvSpPr>
          <p:cNvPr id="6" name="5 Slayt Numarası Yer Tutucusu"/>
          <p:cNvSpPr>
            <a:spLocks noGrp="1"/>
          </p:cNvSpPr>
          <p:nvPr>
            <p:ph type="sldNum" sz="quarter" idx="12"/>
          </p:nvPr>
        </p:nvSpPr>
        <p:spPr/>
        <p:txBody>
          <a:bodyPr/>
          <a:lstStyle/>
          <a:p>
            <a:fld id="{DDCAB600-E5E7-403C-AD3C-980C74B0523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BFBAA40-A39B-4F49-A5F8-BFFF70127EA9}" type="datetime1">
              <a:rPr lang="tr-TR" smtClean="0"/>
              <a:pPr/>
              <a:t>17.10.2024</a:t>
            </a:fld>
            <a:endParaRPr lang="tr-TR"/>
          </a:p>
        </p:txBody>
      </p:sp>
      <p:sp>
        <p:nvSpPr>
          <p:cNvPr id="5" name="4 Altbilgi Yer Tutucusu"/>
          <p:cNvSpPr>
            <a:spLocks noGrp="1"/>
          </p:cNvSpPr>
          <p:nvPr>
            <p:ph type="ftr" sz="quarter" idx="11"/>
          </p:nvPr>
        </p:nvSpPr>
        <p:spPr/>
        <p:txBody>
          <a:bodyPr/>
          <a:lstStyle/>
          <a:p>
            <a:r>
              <a:rPr lang="tr-TR" smtClean="0"/>
              <a:t>T.C. Giresun Üniversitesi İdari ve Mali İşler Daire Başkanlığı 2024</a:t>
            </a:r>
            <a:endParaRPr lang="tr-TR"/>
          </a:p>
        </p:txBody>
      </p:sp>
      <p:sp>
        <p:nvSpPr>
          <p:cNvPr id="6" name="5 Slayt Numarası Yer Tutucusu"/>
          <p:cNvSpPr>
            <a:spLocks noGrp="1"/>
          </p:cNvSpPr>
          <p:nvPr>
            <p:ph type="sldNum" sz="quarter" idx="12"/>
          </p:nvPr>
        </p:nvSpPr>
        <p:spPr/>
        <p:txBody>
          <a:bodyPr/>
          <a:lstStyle/>
          <a:p>
            <a:fld id="{DDCAB600-E5E7-403C-AD3C-980C74B0523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B071D26C-B341-4820-874C-FA3B2A7DA38F}" type="datetime1">
              <a:rPr lang="tr-TR" smtClean="0"/>
              <a:pPr/>
              <a:t>17.10.2024</a:t>
            </a:fld>
            <a:endParaRPr lang="tr-TR"/>
          </a:p>
        </p:txBody>
      </p:sp>
      <p:sp>
        <p:nvSpPr>
          <p:cNvPr id="5" name="4 Altbilgi Yer Tutucusu"/>
          <p:cNvSpPr>
            <a:spLocks noGrp="1"/>
          </p:cNvSpPr>
          <p:nvPr>
            <p:ph type="ftr" sz="quarter" idx="11"/>
          </p:nvPr>
        </p:nvSpPr>
        <p:spPr/>
        <p:txBody>
          <a:bodyPr/>
          <a:lstStyle/>
          <a:p>
            <a:r>
              <a:rPr lang="tr-TR" smtClean="0"/>
              <a:t>T.C. Giresun Üniversitesi İdari ve Mali İşler Daire Başkanlığı 2024</a:t>
            </a:r>
            <a:endParaRPr lang="tr-TR"/>
          </a:p>
        </p:txBody>
      </p:sp>
      <p:sp>
        <p:nvSpPr>
          <p:cNvPr id="6" name="5 Slayt Numarası Yer Tutucusu"/>
          <p:cNvSpPr>
            <a:spLocks noGrp="1"/>
          </p:cNvSpPr>
          <p:nvPr>
            <p:ph type="sldNum" sz="quarter" idx="12"/>
          </p:nvPr>
        </p:nvSpPr>
        <p:spPr/>
        <p:txBody>
          <a:bodyPr/>
          <a:lstStyle/>
          <a:p>
            <a:fld id="{DDCAB600-E5E7-403C-AD3C-980C74B05230}"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66BD17E4-BE2B-4732-89F6-DE204F69D3D5}" type="datetime1">
              <a:rPr lang="tr-TR" smtClean="0"/>
              <a:pPr/>
              <a:t>17.10.2024</a:t>
            </a:fld>
            <a:endParaRPr lang="tr-TR"/>
          </a:p>
        </p:txBody>
      </p:sp>
      <p:sp>
        <p:nvSpPr>
          <p:cNvPr id="6" name="5 Altbilgi Yer Tutucusu"/>
          <p:cNvSpPr>
            <a:spLocks noGrp="1"/>
          </p:cNvSpPr>
          <p:nvPr>
            <p:ph type="ftr" sz="quarter" idx="11"/>
          </p:nvPr>
        </p:nvSpPr>
        <p:spPr/>
        <p:txBody>
          <a:bodyPr/>
          <a:lstStyle/>
          <a:p>
            <a:r>
              <a:rPr lang="tr-TR" smtClean="0"/>
              <a:t>T.C. Giresun Üniversitesi İdari ve Mali İşler Daire Başkanlığı 2024</a:t>
            </a:r>
            <a:endParaRPr lang="tr-TR"/>
          </a:p>
        </p:txBody>
      </p:sp>
      <p:sp>
        <p:nvSpPr>
          <p:cNvPr id="7" name="6 Slayt Numarası Yer Tutucusu"/>
          <p:cNvSpPr>
            <a:spLocks noGrp="1"/>
          </p:cNvSpPr>
          <p:nvPr>
            <p:ph type="sldNum" sz="quarter" idx="12"/>
          </p:nvPr>
        </p:nvSpPr>
        <p:spPr/>
        <p:txBody>
          <a:bodyPr/>
          <a:lstStyle/>
          <a:p>
            <a:fld id="{DDCAB600-E5E7-403C-AD3C-980C74B0523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99061FC2-6A7D-42DD-BF7A-DB9051956ABA}" type="datetime1">
              <a:rPr lang="tr-TR" smtClean="0"/>
              <a:pPr/>
              <a:t>17.10.2024</a:t>
            </a:fld>
            <a:endParaRPr lang="tr-TR"/>
          </a:p>
        </p:txBody>
      </p:sp>
      <p:sp>
        <p:nvSpPr>
          <p:cNvPr id="8" name="7 Altbilgi Yer Tutucusu"/>
          <p:cNvSpPr>
            <a:spLocks noGrp="1"/>
          </p:cNvSpPr>
          <p:nvPr>
            <p:ph type="ftr" sz="quarter" idx="11"/>
          </p:nvPr>
        </p:nvSpPr>
        <p:spPr/>
        <p:txBody>
          <a:bodyPr/>
          <a:lstStyle/>
          <a:p>
            <a:r>
              <a:rPr lang="tr-TR" smtClean="0"/>
              <a:t>T.C. Giresun Üniversitesi İdari ve Mali İşler Daire Başkanlığı 2024</a:t>
            </a:r>
            <a:endParaRPr lang="tr-TR"/>
          </a:p>
        </p:txBody>
      </p:sp>
      <p:sp>
        <p:nvSpPr>
          <p:cNvPr id="9" name="8 Slayt Numarası Yer Tutucusu"/>
          <p:cNvSpPr>
            <a:spLocks noGrp="1"/>
          </p:cNvSpPr>
          <p:nvPr>
            <p:ph type="sldNum" sz="quarter" idx="12"/>
          </p:nvPr>
        </p:nvSpPr>
        <p:spPr/>
        <p:txBody>
          <a:bodyPr/>
          <a:lstStyle/>
          <a:p>
            <a:fld id="{DDCAB600-E5E7-403C-AD3C-980C74B0523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EC28FC34-07E4-4A15-9C96-95660522F85F}" type="datetime1">
              <a:rPr lang="tr-TR" smtClean="0"/>
              <a:pPr/>
              <a:t>17.10.2024</a:t>
            </a:fld>
            <a:endParaRPr lang="tr-TR"/>
          </a:p>
        </p:txBody>
      </p:sp>
      <p:sp>
        <p:nvSpPr>
          <p:cNvPr id="4" name="3 Altbilgi Yer Tutucusu"/>
          <p:cNvSpPr>
            <a:spLocks noGrp="1"/>
          </p:cNvSpPr>
          <p:nvPr>
            <p:ph type="ftr" sz="quarter" idx="11"/>
          </p:nvPr>
        </p:nvSpPr>
        <p:spPr/>
        <p:txBody>
          <a:bodyPr/>
          <a:lstStyle/>
          <a:p>
            <a:r>
              <a:rPr lang="tr-TR" smtClean="0"/>
              <a:t>T.C. Giresun Üniversitesi İdari ve Mali İşler Daire Başkanlığı 2024</a:t>
            </a:r>
            <a:endParaRPr lang="tr-TR"/>
          </a:p>
        </p:txBody>
      </p:sp>
      <p:sp>
        <p:nvSpPr>
          <p:cNvPr id="5" name="4 Slayt Numarası Yer Tutucusu"/>
          <p:cNvSpPr>
            <a:spLocks noGrp="1"/>
          </p:cNvSpPr>
          <p:nvPr>
            <p:ph type="sldNum" sz="quarter" idx="12"/>
          </p:nvPr>
        </p:nvSpPr>
        <p:spPr/>
        <p:txBody>
          <a:bodyPr/>
          <a:lstStyle/>
          <a:p>
            <a:fld id="{DDCAB600-E5E7-403C-AD3C-980C74B0523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73CF658-F598-4238-9C72-411ACA92076D}" type="datetime1">
              <a:rPr lang="tr-TR" smtClean="0"/>
              <a:pPr/>
              <a:t>17.10.2024</a:t>
            </a:fld>
            <a:endParaRPr lang="tr-TR"/>
          </a:p>
        </p:txBody>
      </p:sp>
      <p:sp>
        <p:nvSpPr>
          <p:cNvPr id="3" name="2 Altbilgi Yer Tutucusu"/>
          <p:cNvSpPr>
            <a:spLocks noGrp="1"/>
          </p:cNvSpPr>
          <p:nvPr>
            <p:ph type="ftr" sz="quarter" idx="11"/>
          </p:nvPr>
        </p:nvSpPr>
        <p:spPr/>
        <p:txBody>
          <a:bodyPr/>
          <a:lstStyle/>
          <a:p>
            <a:r>
              <a:rPr lang="tr-TR" smtClean="0"/>
              <a:t>T.C. Giresun Üniversitesi İdari ve Mali İşler Daire Başkanlığı 2024</a:t>
            </a:r>
            <a:endParaRPr lang="tr-TR"/>
          </a:p>
        </p:txBody>
      </p:sp>
      <p:sp>
        <p:nvSpPr>
          <p:cNvPr id="4" name="3 Slayt Numarası Yer Tutucusu"/>
          <p:cNvSpPr>
            <a:spLocks noGrp="1"/>
          </p:cNvSpPr>
          <p:nvPr>
            <p:ph type="sldNum" sz="quarter" idx="12"/>
          </p:nvPr>
        </p:nvSpPr>
        <p:spPr/>
        <p:txBody>
          <a:bodyPr/>
          <a:lstStyle/>
          <a:p>
            <a:fld id="{DDCAB600-E5E7-403C-AD3C-980C74B0523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4B7EFC9-A874-4D9A-B30F-4A170AEE1387}" type="datetime1">
              <a:rPr lang="tr-TR" smtClean="0"/>
              <a:pPr/>
              <a:t>17.10.2024</a:t>
            </a:fld>
            <a:endParaRPr lang="tr-TR"/>
          </a:p>
        </p:txBody>
      </p:sp>
      <p:sp>
        <p:nvSpPr>
          <p:cNvPr id="6" name="5 Altbilgi Yer Tutucusu"/>
          <p:cNvSpPr>
            <a:spLocks noGrp="1"/>
          </p:cNvSpPr>
          <p:nvPr>
            <p:ph type="ftr" sz="quarter" idx="11"/>
          </p:nvPr>
        </p:nvSpPr>
        <p:spPr/>
        <p:txBody>
          <a:bodyPr/>
          <a:lstStyle/>
          <a:p>
            <a:r>
              <a:rPr lang="tr-TR" smtClean="0"/>
              <a:t>T.C. Giresun Üniversitesi İdari ve Mali İşler Daire Başkanlığı 2024</a:t>
            </a:r>
            <a:endParaRPr lang="tr-TR"/>
          </a:p>
        </p:txBody>
      </p:sp>
      <p:sp>
        <p:nvSpPr>
          <p:cNvPr id="7" name="6 Slayt Numarası Yer Tutucusu"/>
          <p:cNvSpPr>
            <a:spLocks noGrp="1"/>
          </p:cNvSpPr>
          <p:nvPr>
            <p:ph type="sldNum" sz="quarter" idx="12"/>
          </p:nvPr>
        </p:nvSpPr>
        <p:spPr/>
        <p:txBody>
          <a:bodyPr/>
          <a:lstStyle/>
          <a:p>
            <a:fld id="{DDCAB600-E5E7-403C-AD3C-980C74B0523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C6860A85-6DC7-4D17-A55A-8F229CE920FA}" type="datetime1">
              <a:rPr lang="tr-TR" smtClean="0"/>
              <a:pPr/>
              <a:t>17.10.2024</a:t>
            </a:fld>
            <a:endParaRPr lang="tr-TR"/>
          </a:p>
        </p:txBody>
      </p:sp>
      <p:sp>
        <p:nvSpPr>
          <p:cNvPr id="6" name="5 Altbilgi Yer Tutucusu"/>
          <p:cNvSpPr>
            <a:spLocks noGrp="1"/>
          </p:cNvSpPr>
          <p:nvPr>
            <p:ph type="ftr" sz="quarter" idx="11"/>
          </p:nvPr>
        </p:nvSpPr>
        <p:spPr/>
        <p:txBody>
          <a:bodyPr/>
          <a:lstStyle/>
          <a:p>
            <a:r>
              <a:rPr lang="tr-TR" smtClean="0"/>
              <a:t>T.C. Giresun Üniversitesi İdari ve Mali İşler Daire Başkanlığı 2024</a:t>
            </a:r>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DDCAB600-E5E7-403C-AD3C-980C74B05230}"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14ECE98-9D36-4676-913A-183ABA698432}" type="datetime1">
              <a:rPr lang="tr-TR" smtClean="0"/>
              <a:pPr/>
              <a:t>17.10.2024</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tr-TR" smtClean="0"/>
              <a:t>T.C. Giresun Üniversitesi İdari ve Mali İşler Daire Başkanlığı 2024</a:t>
            </a: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DCAB600-E5E7-403C-AD3C-980C74B05230}"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714348" y="2000240"/>
            <a:ext cx="8001056" cy="1857388"/>
          </a:xfrm>
        </p:spPr>
        <p:txBody>
          <a:bodyPr>
            <a:normAutofit fontScale="92500" lnSpcReduction="10000"/>
          </a:bodyPr>
          <a:lstStyle/>
          <a:p>
            <a:pPr algn="ctr"/>
            <a:endParaRPr lang="tr-TR" sz="4000" dirty="0" smtClean="0">
              <a:latin typeface="+mj-lt"/>
            </a:endParaRPr>
          </a:p>
          <a:p>
            <a:pPr algn="ctr"/>
            <a:r>
              <a:rPr lang="tr-TR" sz="4000" dirty="0" smtClean="0">
                <a:latin typeface="+mj-lt"/>
              </a:rPr>
              <a:t>KAMU İÇ KONTROL STANDARTLARI EĞİTİMİNE HOŞ GELDİNİZ</a:t>
            </a:r>
            <a:endParaRPr lang="tr-TR" sz="4000" dirty="0">
              <a:latin typeface="+mj-lt"/>
            </a:endParaRPr>
          </a:p>
        </p:txBody>
      </p:sp>
      <p:sp>
        <p:nvSpPr>
          <p:cNvPr id="4" name="2 Alt Başlık"/>
          <p:cNvSpPr txBox="1">
            <a:spLocks/>
          </p:cNvSpPr>
          <p:nvPr/>
        </p:nvSpPr>
        <p:spPr>
          <a:xfrm>
            <a:off x="3357554" y="3857628"/>
            <a:ext cx="3357586" cy="1857388"/>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tr-TR" sz="1600" dirty="0" smtClean="0">
                <a:latin typeface="+mj-lt"/>
              </a:rPr>
              <a:t>Hazırlayan: </a:t>
            </a:r>
          </a:p>
          <a:p>
            <a:pPr marR="45720" lvl="0" algn="ctr">
              <a:spcBef>
                <a:spcPct val="20000"/>
              </a:spcBef>
              <a:buClr>
                <a:schemeClr val="accent3"/>
              </a:buClr>
              <a:buSzPct val="95000"/>
            </a:pPr>
            <a:r>
              <a:rPr lang="tr-TR" sz="1600" dirty="0" smtClean="0">
                <a:latin typeface="+mj-lt"/>
              </a:rPr>
              <a:t>Hakan EMECAN</a:t>
            </a:r>
          </a:p>
          <a:p>
            <a:pPr marR="45720" lvl="0" algn="ctr">
              <a:spcBef>
                <a:spcPct val="20000"/>
              </a:spcBef>
              <a:buClr>
                <a:schemeClr val="accent3"/>
              </a:buClr>
              <a:buSzPct val="95000"/>
            </a:pPr>
            <a:r>
              <a:rPr lang="tr-TR" sz="1600" dirty="0" smtClean="0">
                <a:latin typeface="+mj-lt"/>
              </a:rPr>
              <a:t>Şef</a:t>
            </a:r>
          </a:p>
          <a:p>
            <a:pPr marR="45720" lvl="0" algn="ctr">
              <a:spcBef>
                <a:spcPct val="20000"/>
              </a:spcBef>
              <a:buClr>
                <a:schemeClr val="accent3"/>
              </a:buClr>
              <a:buSzPct val="95000"/>
            </a:pPr>
            <a:r>
              <a:rPr kumimoji="0" lang="tr-TR" sz="1600" b="0" i="0" u="none" strike="noStrike" kern="1200" cap="none" spc="0" normalizeH="0" baseline="0" noProof="0" dirty="0" smtClean="0">
                <a:ln>
                  <a:noFill/>
                </a:ln>
                <a:solidFill>
                  <a:schemeClr val="tx1"/>
                </a:solidFill>
                <a:effectLst/>
                <a:uLnTx/>
                <a:uFillTx/>
                <a:latin typeface="+mj-lt"/>
                <a:ea typeface="+mn-ea"/>
                <a:cs typeface="+mn-cs"/>
              </a:rPr>
              <a:t>İdari  ve Mali İşler Daire Başkanlığı</a:t>
            </a:r>
            <a:endParaRPr kumimoji="0" lang="tr-TR" sz="16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2 Alt Başlık"/>
          <p:cNvSpPr txBox="1">
            <a:spLocks/>
          </p:cNvSpPr>
          <p:nvPr/>
        </p:nvSpPr>
        <p:spPr>
          <a:xfrm>
            <a:off x="3286116" y="6000768"/>
            <a:ext cx="3500462" cy="629092"/>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tr-TR" dirty="0" smtClean="0">
                <a:latin typeface="+mj-lt"/>
              </a:rPr>
              <a:t>17.10.2024</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52" y="1142984"/>
            <a:ext cx="6696744"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Altbilgi Yer Tutucusu"/>
          <p:cNvSpPr>
            <a:spLocks noGrp="1"/>
          </p:cNvSpPr>
          <p:nvPr>
            <p:ph type="ftr" sz="quarter" idx="11"/>
          </p:nvPr>
        </p:nvSpPr>
        <p:spPr>
          <a:xfrm>
            <a:off x="2857488" y="6357958"/>
            <a:ext cx="4476768" cy="365125"/>
          </a:xfrm>
        </p:spPr>
        <p:txBody>
          <a:bodyPr/>
          <a:lstStyle/>
          <a:p>
            <a:pPr algn="ctr"/>
            <a:r>
              <a:rPr lang="tr-TR" dirty="0" smtClean="0"/>
              <a:t>T.C. Giresun Üniversitesi İdari ve Mali İşler Daire Başkanlığı 2024</a:t>
            </a:r>
            <a:endParaRPr lang="tr-TR" dirty="0"/>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5400" dirty="0"/>
              <a:t/>
            </a:r>
            <a:br>
              <a:rPr lang="tr-TR" sz="5400" dirty="0"/>
            </a:br>
            <a:r>
              <a:rPr lang="tr-TR" sz="4000" b="1" dirty="0"/>
              <a:t>DÜRÜSTLÜK VE TARAFSIZLIK</a:t>
            </a:r>
            <a:endParaRPr lang="tr-TR" sz="4000" dirty="0"/>
          </a:p>
        </p:txBody>
      </p:sp>
      <p:sp>
        <p:nvSpPr>
          <p:cNvPr id="3" name="İçerik Yer Tutucusu 2"/>
          <p:cNvSpPr>
            <a:spLocks noGrp="1"/>
          </p:cNvSpPr>
          <p:nvPr>
            <p:ph idx="1"/>
          </p:nvPr>
        </p:nvSpPr>
        <p:spPr/>
        <p:txBody>
          <a:bodyPr>
            <a:normAutofit fontScale="70000" lnSpcReduction="20000"/>
          </a:bodyPr>
          <a:lstStyle/>
          <a:p>
            <a:pPr algn="just"/>
            <a:r>
              <a:rPr lang="tr-TR" sz="2800" dirty="0"/>
              <a:t>Kamu görevlileri; tüm eylem ve işlemlerinde yasallık, adalet, eşitlik ve dürüstlük ilkeleri doğrultusunda hareket ederler, görevlerini yerine getirirken ve hizmetlerden yararlandırmada dil, din, felsefi inanç, siyasi düşünce, ırk, cinsiyet ve benzeri sebeplerle ayrım yapamazlar, insan hak ve özgürlüklerine aykırı veya kısıtlayıcı muamelede ve fırsat eşitliğini engelleyici davranış ve uygulamalarda bulunamazlar.</a:t>
            </a:r>
          </a:p>
          <a:p>
            <a:pPr algn="just"/>
            <a:r>
              <a:rPr lang="tr-TR" sz="2800" dirty="0"/>
              <a:t>Kamu görevlileri, takdir yetkilerini, kamu yararı ve hizmet gerekleri doğrultusunda, her türlü keyfilikten uzak, tarafsızlık ve eşitlik ilkelerine uygun olarak kullanırlar.</a:t>
            </a:r>
          </a:p>
          <a:p>
            <a:pPr algn="just"/>
            <a:r>
              <a:rPr lang="tr-TR" sz="2800" dirty="0"/>
              <a:t>Kamu görevlileri, gerçek veya tüzel kişilere öncelikli, ayrıcalıklı, taraflı ve eşitlik ilkesine aykırı muamele ve uygulama yapamazlar, herhangi bir siyasi parti, kişi veya zümrenin yararını veya zararını hedef alan bir davranışta bulunamazlar, kamu makamlarının mevzuata uygun politikalarını, kararlarını ve eylemlerini engelleyemezler.</a:t>
            </a:r>
          </a:p>
          <a:p>
            <a:endParaRPr lang="tr-TR" dirty="0"/>
          </a:p>
        </p:txBody>
      </p:sp>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spTree>
    <p:extLst>
      <p:ext uri="{BB962C8B-B14F-4D97-AF65-F5344CB8AC3E}">
        <p14:creationId xmlns:p14="http://schemas.microsoft.com/office/powerpoint/2010/main" val="638709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a:t>DÜRÜSTLÜK VE TARAFSIZLIK</a:t>
            </a:r>
            <a:endParaRPr lang="tr-TR" sz="3600" dirty="0"/>
          </a:p>
        </p:txBody>
      </p:sp>
      <p:pic>
        <p:nvPicPr>
          <p:cNvPr id="5" name="İçerik Yer Tutucusu 4"/>
          <p:cNvPicPr>
            <a:picLocks noGrp="1" noChangeAspect="1"/>
          </p:cNvPicPr>
          <p:nvPr>
            <p:ph idx="1"/>
          </p:nvPr>
        </p:nvPicPr>
        <p:blipFill>
          <a:blip r:embed="rId2"/>
          <a:stretch>
            <a:fillRect/>
          </a:stretch>
        </p:blipFill>
        <p:spPr>
          <a:xfrm>
            <a:off x="1259632" y="1991931"/>
            <a:ext cx="6336704" cy="4219575"/>
          </a:xfrm>
          <a:prstGeom prst="rect">
            <a:avLst/>
          </a:prstGeom>
        </p:spPr>
      </p:pic>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spTree>
    <p:extLst>
      <p:ext uri="{BB962C8B-B14F-4D97-AF65-F5344CB8AC3E}">
        <p14:creationId xmlns:p14="http://schemas.microsoft.com/office/powerpoint/2010/main" val="1719219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5400" dirty="0"/>
              <a:t/>
            </a:r>
            <a:br>
              <a:rPr lang="tr-TR" sz="5400" dirty="0"/>
            </a:br>
            <a:r>
              <a:rPr lang="tr-TR" sz="4000" b="1" dirty="0"/>
              <a:t>SAYGINLIK VE GÜVEN</a:t>
            </a:r>
            <a:endParaRPr lang="tr-TR" sz="4000" dirty="0"/>
          </a:p>
        </p:txBody>
      </p:sp>
      <p:sp>
        <p:nvSpPr>
          <p:cNvPr id="3" name="İçerik Yer Tutucusu 2"/>
          <p:cNvSpPr>
            <a:spLocks noGrp="1"/>
          </p:cNvSpPr>
          <p:nvPr>
            <p:ph idx="1"/>
          </p:nvPr>
        </p:nvSpPr>
        <p:spPr/>
        <p:txBody>
          <a:bodyPr>
            <a:normAutofit fontScale="70000" lnSpcReduction="20000"/>
          </a:bodyPr>
          <a:lstStyle/>
          <a:p>
            <a:pPr algn="just"/>
            <a:r>
              <a:rPr lang="tr-TR" sz="2800" dirty="0"/>
              <a:t>Kamu görevlileri, kamu yönetimine güveni sağlayacak şekilde davranırlar ve görevin gerektirdiği itibar ve güvene layık olduklarını davranışlarıyla gösterirler. Halkın kamu hizmetine güven duygusunu zedeleyen, şüphe yaratan ve adalet ilkesine zarar veren davranışlarda bulunmaktan kaçınırlar.</a:t>
            </a:r>
          </a:p>
          <a:p>
            <a:pPr algn="just"/>
            <a:r>
              <a:rPr lang="tr-TR" sz="2800" dirty="0"/>
              <a:t>Kamu görevlileri, halka hizmetin kişisel veya özel her türlü menfaatin üzerinde bir görev olduğu bilinciyle hizmet gereklerine uygun hareket eder, hizmetten yararlananlara kötü davranamaz, işi savsaklayamaz, çifte standart uygulayamaz ve taraf tutamazlar.</a:t>
            </a:r>
          </a:p>
          <a:p>
            <a:pPr algn="just"/>
            <a:r>
              <a:rPr lang="tr-TR" sz="2800" dirty="0"/>
              <a:t>Yönetici veya denetleyici konumunda bulunan kamu görevlileri, keyfi davranışlarda, baskı, hakaret ve tehdit edici uygulamalarda bulunamaz, açık ve kesin kanıtlara dayanmayan rapor düzenleyemez, mevzuata aykırı olarak kendileri için hizmet, imkan veya benzeri çıkarlar talep edemez ve talep olmasa dahi sunulanı kabul edemezler.</a:t>
            </a:r>
          </a:p>
        </p:txBody>
      </p:sp>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spTree>
    <p:extLst>
      <p:ext uri="{BB962C8B-B14F-4D97-AF65-F5344CB8AC3E}">
        <p14:creationId xmlns:p14="http://schemas.microsoft.com/office/powerpoint/2010/main" val="1383726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a:t>SAYGINLIK VE GÜVEN</a:t>
            </a:r>
            <a:endParaRPr lang="tr-TR" sz="3600" dirty="0"/>
          </a:p>
        </p:txBody>
      </p:sp>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pic>
        <p:nvPicPr>
          <p:cNvPr id="6" name="Resim 5"/>
          <p:cNvPicPr>
            <a:picLocks noChangeAspect="1"/>
          </p:cNvPicPr>
          <p:nvPr/>
        </p:nvPicPr>
        <p:blipFill>
          <a:blip r:embed="rId2"/>
          <a:stretch>
            <a:fillRect/>
          </a:stretch>
        </p:blipFill>
        <p:spPr>
          <a:xfrm>
            <a:off x="5652120" y="2204864"/>
            <a:ext cx="2828925" cy="4267200"/>
          </a:xfrm>
          <a:prstGeom prst="rect">
            <a:avLst/>
          </a:prstGeom>
        </p:spPr>
      </p:pic>
      <p:pic>
        <p:nvPicPr>
          <p:cNvPr id="7" name="Resim 6"/>
          <p:cNvPicPr>
            <a:picLocks noChangeAspect="1"/>
          </p:cNvPicPr>
          <p:nvPr/>
        </p:nvPicPr>
        <p:blipFill>
          <a:blip r:embed="rId3"/>
          <a:stretch>
            <a:fillRect/>
          </a:stretch>
        </p:blipFill>
        <p:spPr>
          <a:xfrm>
            <a:off x="704850" y="2276873"/>
            <a:ext cx="4227190" cy="1570348"/>
          </a:xfrm>
          <a:prstGeom prst="rect">
            <a:avLst/>
          </a:prstGeom>
        </p:spPr>
      </p:pic>
      <p:pic>
        <p:nvPicPr>
          <p:cNvPr id="9" name="İçerik Yer Tutucusu 8"/>
          <p:cNvPicPr>
            <a:picLocks noGrp="1" noChangeAspect="1"/>
          </p:cNvPicPr>
          <p:nvPr>
            <p:ph idx="1"/>
          </p:nvPr>
        </p:nvPicPr>
        <p:blipFill>
          <a:blip r:embed="rId4"/>
          <a:stretch>
            <a:fillRect/>
          </a:stretch>
        </p:blipFill>
        <p:spPr>
          <a:xfrm>
            <a:off x="714375" y="3777271"/>
            <a:ext cx="4217665" cy="2532049"/>
          </a:xfrm>
          <a:prstGeom prst="rect">
            <a:avLst/>
          </a:prstGeom>
        </p:spPr>
      </p:pic>
    </p:spTree>
    <p:extLst>
      <p:ext uri="{BB962C8B-B14F-4D97-AF65-F5344CB8AC3E}">
        <p14:creationId xmlns:p14="http://schemas.microsoft.com/office/powerpoint/2010/main" val="4206689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5400" dirty="0"/>
              <a:t/>
            </a:r>
            <a:br>
              <a:rPr lang="tr-TR" sz="5400" dirty="0"/>
            </a:br>
            <a:r>
              <a:rPr lang="tr-TR" sz="4000" b="1" dirty="0"/>
              <a:t>YETKİLİ MAKAMLARA BİLDİRİM</a:t>
            </a:r>
            <a:endParaRPr lang="tr-TR" sz="4000" dirty="0"/>
          </a:p>
        </p:txBody>
      </p:sp>
      <p:sp>
        <p:nvSpPr>
          <p:cNvPr id="3" name="İçerik Yer Tutucusu 2"/>
          <p:cNvSpPr>
            <a:spLocks noGrp="1"/>
          </p:cNvSpPr>
          <p:nvPr>
            <p:ph idx="1"/>
          </p:nvPr>
        </p:nvSpPr>
        <p:spPr/>
        <p:txBody>
          <a:bodyPr>
            <a:normAutofit fontScale="92500"/>
          </a:bodyPr>
          <a:lstStyle/>
          <a:p>
            <a:pPr algn="just"/>
            <a:r>
              <a:rPr lang="tr-TR" sz="2800" dirty="0"/>
              <a:t>Kamu görevlileri, </a:t>
            </a:r>
            <a:r>
              <a:rPr lang="tr-TR" sz="2800" dirty="0" smtClean="0"/>
              <a:t>belirlenen </a:t>
            </a:r>
            <a:r>
              <a:rPr lang="tr-TR" sz="2800" dirty="0"/>
              <a:t>etik davranış ilkeleriyle bağdaşmayan veya yasadışı iş ve eylemlerde bulunmalarının talep edilmesi halinde veya hizmetlerini yürütürken bu tür bir eylem veya işlemden haberdar olduklarında ya da gördüklerinde durumu yetkili makamlara  bildirirler.</a:t>
            </a:r>
          </a:p>
          <a:p>
            <a:pPr algn="just"/>
            <a:r>
              <a:rPr lang="tr-TR" sz="2800" dirty="0"/>
              <a:t>Kurum ve kuruluş amirleri, ihbarda bulunan kamu görevlilerinin kimliğini gizli tutar ve kendilerine herhangi bir zarar gelmemesi için gerekli tedbirleri alırlar.</a:t>
            </a:r>
          </a:p>
          <a:p>
            <a:endParaRPr lang="tr-TR" dirty="0"/>
          </a:p>
        </p:txBody>
      </p:sp>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spTree>
    <p:extLst>
      <p:ext uri="{BB962C8B-B14F-4D97-AF65-F5344CB8AC3E}">
        <p14:creationId xmlns:p14="http://schemas.microsoft.com/office/powerpoint/2010/main" val="2947694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a:t>YETKİLİ MAKAMLARA BİLDİRİM</a:t>
            </a:r>
            <a:endParaRPr lang="tr-TR" sz="3600" dirty="0"/>
          </a:p>
        </p:txBody>
      </p:sp>
      <p:pic>
        <p:nvPicPr>
          <p:cNvPr id="5" name="İçerik Yer Tutucusu 4"/>
          <p:cNvPicPr>
            <a:picLocks noGrp="1" noChangeAspect="1"/>
          </p:cNvPicPr>
          <p:nvPr>
            <p:ph idx="1"/>
          </p:nvPr>
        </p:nvPicPr>
        <p:blipFill>
          <a:blip r:embed="rId2"/>
          <a:stretch>
            <a:fillRect/>
          </a:stretch>
        </p:blipFill>
        <p:spPr>
          <a:xfrm>
            <a:off x="1043608" y="2204864"/>
            <a:ext cx="7200800" cy="3744415"/>
          </a:xfrm>
          <a:prstGeom prst="rect">
            <a:avLst/>
          </a:prstGeom>
        </p:spPr>
      </p:pic>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spTree>
    <p:extLst>
      <p:ext uri="{BB962C8B-B14F-4D97-AF65-F5344CB8AC3E}">
        <p14:creationId xmlns:p14="http://schemas.microsoft.com/office/powerpoint/2010/main" val="2327725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5400" dirty="0"/>
              <a:t/>
            </a:r>
            <a:br>
              <a:rPr lang="tr-TR" sz="5400" dirty="0"/>
            </a:br>
            <a:r>
              <a:rPr lang="tr-TR" sz="4000" b="1" dirty="0"/>
              <a:t>ÇIKAR ÇATIŞMASINDAN KAÇINMA</a:t>
            </a:r>
            <a:endParaRPr lang="tr-TR" sz="4000" dirty="0"/>
          </a:p>
        </p:txBody>
      </p:sp>
      <p:pic>
        <p:nvPicPr>
          <p:cNvPr id="5" name="İçerik Yer Tutucusu 4"/>
          <p:cNvPicPr>
            <a:picLocks noGrp="1" noChangeAspect="1"/>
          </p:cNvPicPr>
          <p:nvPr>
            <p:ph idx="1"/>
          </p:nvPr>
        </p:nvPicPr>
        <p:blipFill>
          <a:blip r:embed="rId2"/>
          <a:stretch>
            <a:fillRect/>
          </a:stretch>
        </p:blipFill>
        <p:spPr>
          <a:xfrm>
            <a:off x="1834402" y="1935163"/>
            <a:ext cx="5475196" cy="4389437"/>
          </a:xfrm>
          <a:prstGeom prst="rect">
            <a:avLst/>
          </a:prstGeom>
        </p:spPr>
      </p:pic>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spTree>
    <p:extLst>
      <p:ext uri="{BB962C8B-B14F-4D97-AF65-F5344CB8AC3E}">
        <p14:creationId xmlns:p14="http://schemas.microsoft.com/office/powerpoint/2010/main" val="1055285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a:t>ÇIKAR ÇATIŞMASINDAN KAÇINMA</a:t>
            </a:r>
            <a:endParaRPr lang="tr-TR" sz="3600" dirty="0"/>
          </a:p>
        </p:txBody>
      </p:sp>
      <p:sp>
        <p:nvSpPr>
          <p:cNvPr id="3" name="İçerik Yer Tutucusu 2"/>
          <p:cNvSpPr>
            <a:spLocks noGrp="1"/>
          </p:cNvSpPr>
          <p:nvPr>
            <p:ph idx="1"/>
          </p:nvPr>
        </p:nvSpPr>
        <p:spPr/>
        <p:txBody>
          <a:bodyPr>
            <a:normAutofit fontScale="77500" lnSpcReduction="20000"/>
          </a:bodyPr>
          <a:lstStyle/>
          <a:p>
            <a:pPr algn="just"/>
            <a:r>
              <a:rPr lang="tr-TR" sz="2800" dirty="0"/>
              <a:t>Çıkar çatışması; kamu görevlilerinin görevlerini tarafsız ve objektif şekilde icra etmelerini etkileyen ya da etkiliyormuş gibi gözüken ve kendilerine, yakınlarına, arkadaşlarına ya da ilişkide bulunduğu kişi ya da kuruluşlara sağlanan her türlü menfaati ve onlarla ilgili mali ya da diğer yükümlülükleri  ve benzeri şahsi çıkarlara sahip olmaları halini ifade eder.</a:t>
            </a:r>
          </a:p>
          <a:p>
            <a:pPr algn="just"/>
            <a:r>
              <a:rPr lang="tr-TR" sz="2800" dirty="0"/>
              <a:t>Kamu görevlileri, çıkar çatışmasında şahsi sorumluluğa sahiptir ve çıkar çatışmasının doğabileceği durumu genellikle şahsen bilen kişiler oldukları için, herhangi bir potansiyel ya da gerçek çıkar çatışması konusunda dikkatli davranır, çıkar çatışmasından kaçınmak için gerekli adımları atar, çıkar çatışmasının farkına varır varmaz durumu üstlerine bildirir ve çıkar çatışması kapsamına giren menfaatlerden kendilerini uzak tutarlar.</a:t>
            </a:r>
          </a:p>
          <a:p>
            <a:endParaRPr lang="tr-TR" dirty="0"/>
          </a:p>
        </p:txBody>
      </p:sp>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spTree>
    <p:extLst>
      <p:ext uri="{BB962C8B-B14F-4D97-AF65-F5344CB8AC3E}">
        <p14:creationId xmlns:p14="http://schemas.microsoft.com/office/powerpoint/2010/main" val="3047034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a:t>ÇIKAR ÇATIŞMASINDAN KAÇINMA</a:t>
            </a:r>
            <a:endParaRPr lang="tr-TR" sz="3600" dirty="0"/>
          </a:p>
        </p:txBody>
      </p:sp>
      <p:pic>
        <p:nvPicPr>
          <p:cNvPr id="5" name="İçerik Yer Tutucusu 4"/>
          <p:cNvPicPr>
            <a:picLocks noGrp="1" noChangeAspect="1"/>
          </p:cNvPicPr>
          <p:nvPr>
            <p:ph idx="1"/>
          </p:nvPr>
        </p:nvPicPr>
        <p:blipFill>
          <a:blip r:embed="rId2"/>
          <a:stretch>
            <a:fillRect/>
          </a:stretch>
        </p:blipFill>
        <p:spPr>
          <a:xfrm>
            <a:off x="971600" y="1916743"/>
            <a:ext cx="4824536" cy="1944216"/>
          </a:xfrm>
          <a:prstGeom prst="rect">
            <a:avLst/>
          </a:prstGeom>
        </p:spPr>
      </p:pic>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pic>
        <p:nvPicPr>
          <p:cNvPr id="6" name="Resim 5"/>
          <p:cNvPicPr>
            <a:picLocks noChangeAspect="1"/>
          </p:cNvPicPr>
          <p:nvPr/>
        </p:nvPicPr>
        <p:blipFill>
          <a:blip r:embed="rId3"/>
          <a:stretch>
            <a:fillRect/>
          </a:stretch>
        </p:blipFill>
        <p:spPr>
          <a:xfrm>
            <a:off x="2771800" y="4133956"/>
            <a:ext cx="5760640" cy="1676400"/>
          </a:xfrm>
          <a:prstGeom prst="rect">
            <a:avLst/>
          </a:prstGeom>
        </p:spPr>
      </p:pic>
    </p:spTree>
    <p:extLst>
      <p:ext uri="{BB962C8B-B14F-4D97-AF65-F5344CB8AC3E}">
        <p14:creationId xmlns:p14="http://schemas.microsoft.com/office/powerpoint/2010/main" val="1147693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5400" dirty="0"/>
              <a:t/>
            </a:r>
            <a:br>
              <a:rPr lang="tr-TR" sz="5400" dirty="0"/>
            </a:br>
            <a:r>
              <a:rPr lang="tr-TR" sz="4000" b="1" dirty="0" smtClean="0"/>
              <a:t>GÖREV VE YETKİLERİN MENFAAT SAĞLAMAK AMACIYLA KULLANILMAMASI</a:t>
            </a:r>
            <a:endParaRPr lang="tr-TR" sz="4000" dirty="0"/>
          </a:p>
        </p:txBody>
      </p:sp>
      <p:sp>
        <p:nvSpPr>
          <p:cNvPr id="3" name="İçerik Yer Tutucusu 2"/>
          <p:cNvSpPr>
            <a:spLocks noGrp="1"/>
          </p:cNvSpPr>
          <p:nvPr>
            <p:ph idx="1"/>
          </p:nvPr>
        </p:nvSpPr>
        <p:spPr/>
        <p:txBody>
          <a:bodyPr>
            <a:normAutofit fontScale="62500" lnSpcReduction="20000"/>
          </a:bodyPr>
          <a:lstStyle/>
          <a:p>
            <a:r>
              <a:rPr lang="tr-TR" sz="2800" dirty="0"/>
              <a:t>Kamu görevlileri; görev, unvan ve yetkilerini kullanarak kendileri, yakınları veya üçüncü kişiler lehine menfaat sağlayamaz ve aracılıkta bulunamazlar, akraba, eş, dost ve </a:t>
            </a:r>
            <a:r>
              <a:rPr lang="tr-TR" sz="2800" dirty="0" err="1"/>
              <a:t>hemşehri</a:t>
            </a:r>
            <a:r>
              <a:rPr lang="tr-TR" sz="2800" dirty="0"/>
              <a:t> kayırmacılığı, siyasal kayırmacılık veya herhangi bir nedenle ayrımcılık veya kayırmacılık yapamazlar.</a:t>
            </a:r>
          </a:p>
          <a:p>
            <a:r>
              <a:rPr lang="tr-TR" sz="2800" dirty="0"/>
              <a:t>Kamu görevlileri, görev, unvan ve yetkilerini kullanarak kendilerinin veya başkalarının kitap, dergi, kaset, cd ve benzeri ürünlerinin satışını ve dağıtımını yaptıramaz; herhangi bir kurum, vakıf, dernek veya spor kulübüne yardım, bağış ve benzeri nitelikte menfaat sağlayamazlar.</a:t>
            </a:r>
          </a:p>
          <a:p>
            <a:r>
              <a:rPr lang="tr-TR" sz="2800" dirty="0"/>
              <a:t>Kamu görevlileri, görevlerinin ifası sırasında ya da bu görevlerin sonucu olarak elde ettikleri resmi veya gizli nitelikteki bilgileri, kendilerine, yakınlarına veya üçüncü kişilere doğrudan veya dolaylı olarak ekonomik, siyasal veya sosyal nitelikte bir menfaat elde etmek için kullanamazlar, görevdeyken ve görevden ayrıldıktan sonra yetkili makamlar dışında hiçbir kurum, kuruluş veya kişiye açıklayamazlar.</a:t>
            </a:r>
          </a:p>
          <a:p>
            <a:r>
              <a:rPr lang="tr-TR" sz="2800" dirty="0"/>
              <a:t>Kamu görevlileri, seçim kampanyalarında görev yaptığı kurumun kaynaklarını doğrudan veya dolaylı olarak kullanamaz ve kullandıramazlar.</a:t>
            </a:r>
          </a:p>
          <a:p>
            <a:endParaRPr lang="tr-TR" dirty="0"/>
          </a:p>
        </p:txBody>
      </p:sp>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spTree>
    <p:extLst>
      <p:ext uri="{BB962C8B-B14F-4D97-AF65-F5344CB8AC3E}">
        <p14:creationId xmlns:p14="http://schemas.microsoft.com/office/powerpoint/2010/main" val="201697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0"/>
            <a:ext cx="8229600" cy="857272"/>
          </a:xfrm>
        </p:spPr>
        <p:txBody>
          <a:bodyPr>
            <a:normAutofit/>
          </a:bodyPr>
          <a:lstStyle/>
          <a:p>
            <a:pPr algn="ctr"/>
            <a:r>
              <a:rPr lang="tr-TR" sz="3600" dirty="0" smtClean="0"/>
              <a:t>KAMU İÇ KONTROL STANDARTLARI ŞEMASI</a:t>
            </a:r>
            <a:endParaRPr lang="tr-TR" sz="3600" dirty="0"/>
          </a:p>
        </p:txBody>
      </p:sp>
      <p:pic>
        <p:nvPicPr>
          <p:cNvPr id="4" name="Picture 2"/>
          <p:cNvPicPr>
            <a:picLocks noGrp="1" noChangeAspect="1" noChangeArrowheads="1"/>
          </p:cNvPicPr>
          <p:nvPr>
            <p:ph idx="1"/>
          </p:nvPr>
        </p:nvPicPr>
        <p:blipFill>
          <a:blip r:embed="rId2"/>
          <a:srcRect/>
          <a:stretch>
            <a:fillRect/>
          </a:stretch>
        </p:blipFill>
        <p:spPr bwMode="auto">
          <a:xfrm>
            <a:off x="357158" y="1000108"/>
            <a:ext cx="8358245" cy="5324492"/>
          </a:xfrm>
          <a:prstGeom prst="rect">
            <a:avLst/>
          </a:prstGeom>
          <a:noFill/>
          <a:ln w="9525">
            <a:solidFill>
              <a:schemeClr val="tx1"/>
            </a:solidFill>
            <a:miter lim="800000"/>
            <a:headEnd/>
            <a:tailEnd/>
          </a:ln>
        </p:spPr>
      </p:pic>
      <p:sp>
        <p:nvSpPr>
          <p:cNvPr id="5" name="4 Altbilgi Yer Tutucusu"/>
          <p:cNvSpPr>
            <a:spLocks noGrp="1"/>
          </p:cNvSpPr>
          <p:nvPr>
            <p:ph type="ftr" sz="quarter" idx="11"/>
          </p:nvPr>
        </p:nvSpPr>
        <p:spPr>
          <a:xfrm>
            <a:off x="2667000" y="6356350"/>
            <a:ext cx="4833958" cy="365125"/>
          </a:xfrm>
        </p:spPr>
        <p:txBody>
          <a:bodyPr/>
          <a:lstStyle/>
          <a:p>
            <a:r>
              <a:rPr lang="tr-TR" dirty="0" smtClean="0"/>
              <a:t>T.C. Giresun Üniversitesi İdari ve Mali İşler Daire Başkanlığı 2024</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smtClean="0"/>
              <a:t>GÖREV VE YETKİLERİN MENFAAT SAĞLAMAK AMACIYLA KULLANILMAMASI</a:t>
            </a:r>
            <a:endParaRPr lang="tr-TR" sz="3600" dirty="0"/>
          </a:p>
        </p:txBody>
      </p:sp>
      <p:pic>
        <p:nvPicPr>
          <p:cNvPr id="5" name="İçerik Yer Tutucusu 4"/>
          <p:cNvPicPr>
            <a:picLocks noGrp="1" noChangeAspect="1"/>
          </p:cNvPicPr>
          <p:nvPr>
            <p:ph idx="1"/>
          </p:nvPr>
        </p:nvPicPr>
        <p:blipFill>
          <a:blip r:embed="rId2"/>
          <a:stretch>
            <a:fillRect/>
          </a:stretch>
        </p:blipFill>
        <p:spPr>
          <a:xfrm>
            <a:off x="1043608" y="2492896"/>
            <a:ext cx="7488832" cy="3468638"/>
          </a:xfrm>
          <a:prstGeom prst="rect">
            <a:avLst/>
          </a:prstGeom>
        </p:spPr>
      </p:pic>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spTree>
    <p:extLst>
      <p:ext uri="{BB962C8B-B14F-4D97-AF65-F5344CB8AC3E}">
        <p14:creationId xmlns:p14="http://schemas.microsoft.com/office/powerpoint/2010/main" val="3422875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5400" dirty="0"/>
              <a:t/>
            </a:r>
            <a:br>
              <a:rPr lang="tr-TR" sz="5400" dirty="0"/>
            </a:br>
            <a:r>
              <a:rPr lang="tr-TR" sz="4000" b="1" dirty="0"/>
              <a:t>HEDİYE ALMA VE MENFAAT SAĞLAMA YASAĞI</a:t>
            </a:r>
            <a:endParaRPr lang="tr-TR" sz="4000" dirty="0"/>
          </a:p>
        </p:txBody>
      </p:sp>
      <p:sp>
        <p:nvSpPr>
          <p:cNvPr id="3" name="İçerik Yer Tutucusu 2"/>
          <p:cNvSpPr>
            <a:spLocks noGrp="1"/>
          </p:cNvSpPr>
          <p:nvPr>
            <p:ph idx="1"/>
          </p:nvPr>
        </p:nvSpPr>
        <p:spPr/>
        <p:txBody>
          <a:bodyPr>
            <a:normAutofit fontScale="70000" lnSpcReduction="20000"/>
          </a:bodyPr>
          <a:lstStyle/>
          <a:p>
            <a:pPr algn="just"/>
            <a:r>
              <a:rPr lang="tr-TR" sz="2800" dirty="0"/>
              <a:t>Kamu görevlisinin tarafsızlığını, performansını, kararını veya görevini yapmasını etkileyen veya etkileme ihtimali bulunan, ekonomik değeri olan ya da olmayan, doğrudan ya da dolaylı olarak kabul edilen her türlü eşya ve menfaat hediye kapsamındadır.</a:t>
            </a:r>
          </a:p>
          <a:p>
            <a:pPr algn="just"/>
            <a:r>
              <a:rPr lang="tr-TR" sz="2800" dirty="0"/>
              <a:t>Kamu görevlilerinin hediye almaması, kamu görevlisine hediye verilmemesi ve görev sebebiyle çıkar sağlanmaması temel ilkedir.</a:t>
            </a:r>
          </a:p>
          <a:p>
            <a:pPr algn="just"/>
            <a:r>
              <a:rPr lang="tr-TR" sz="2800" dirty="0"/>
              <a:t>Kamu görevlileri, yürüttükleri görevle ilgili bir iş, hizmet veya menfaat ilişkisi olan gerçek veya tüzel kişilerden kendileri, yakınları veya üçüncü kişi veya kuruluşlar için doğrudan doğruya veya aracı eliyle herhangi bir hediye alamazlar ve menfaat  sağlayamazlar.</a:t>
            </a:r>
          </a:p>
          <a:p>
            <a:pPr algn="just"/>
            <a:r>
              <a:rPr lang="tr-TR" sz="2800" dirty="0"/>
              <a:t>Kamu görevlileri, kamu kaynaklarını kullanarak hediye veremez, resmi gün, tören ve bayramlar dışında, hiçbir gerçek veya tüzel kişiye çelenk veya çiçek gönderemezler; görev ve hizmetle ilgisi olmayan kutlama, duyuru ve anma ilanları veremezler.</a:t>
            </a:r>
          </a:p>
          <a:p>
            <a:endParaRPr lang="tr-TR" dirty="0"/>
          </a:p>
        </p:txBody>
      </p:sp>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spTree>
    <p:extLst>
      <p:ext uri="{BB962C8B-B14F-4D97-AF65-F5344CB8AC3E}">
        <p14:creationId xmlns:p14="http://schemas.microsoft.com/office/powerpoint/2010/main" val="268748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5400" dirty="0"/>
              <a:t/>
            </a:r>
            <a:br>
              <a:rPr lang="tr-TR" sz="5400" dirty="0"/>
            </a:br>
            <a:r>
              <a:rPr lang="tr-TR" sz="4000" b="1" dirty="0"/>
              <a:t>HEDİYE ALMA VE MENFAAT SAĞLAMA YASAĞI</a:t>
            </a:r>
            <a:endParaRPr lang="tr-TR" sz="4000" dirty="0"/>
          </a:p>
        </p:txBody>
      </p:sp>
      <p:sp>
        <p:nvSpPr>
          <p:cNvPr id="3" name="İçerik Yer Tutucusu 2"/>
          <p:cNvSpPr>
            <a:spLocks noGrp="1"/>
          </p:cNvSpPr>
          <p:nvPr>
            <p:ph idx="1"/>
          </p:nvPr>
        </p:nvSpPr>
        <p:spPr/>
        <p:txBody>
          <a:bodyPr>
            <a:normAutofit/>
          </a:bodyPr>
          <a:lstStyle/>
          <a:p>
            <a:pPr algn="just"/>
            <a:endParaRPr lang="tr-TR" sz="2800" dirty="0" smtClean="0"/>
          </a:p>
          <a:p>
            <a:pPr marL="0" indent="0">
              <a:buNone/>
            </a:pPr>
            <a:endParaRPr lang="tr-TR" dirty="0"/>
          </a:p>
        </p:txBody>
      </p:sp>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pic>
        <p:nvPicPr>
          <p:cNvPr id="5" name="Resim 4"/>
          <p:cNvPicPr>
            <a:picLocks noChangeAspect="1"/>
          </p:cNvPicPr>
          <p:nvPr/>
        </p:nvPicPr>
        <p:blipFill>
          <a:blip r:embed="rId2"/>
          <a:stretch>
            <a:fillRect/>
          </a:stretch>
        </p:blipFill>
        <p:spPr>
          <a:xfrm>
            <a:off x="1728787" y="2420888"/>
            <a:ext cx="5229225" cy="3781425"/>
          </a:xfrm>
          <a:prstGeom prst="rect">
            <a:avLst/>
          </a:prstGeom>
        </p:spPr>
      </p:pic>
    </p:spTree>
    <p:extLst>
      <p:ext uri="{BB962C8B-B14F-4D97-AF65-F5344CB8AC3E}">
        <p14:creationId xmlns:p14="http://schemas.microsoft.com/office/powerpoint/2010/main" val="458363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5400" dirty="0"/>
              <a:t/>
            </a:r>
            <a:br>
              <a:rPr lang="tr-TR" sz="5400" dirty="0"/>
            </a:br>
            <a:r>
              <a:rPr lang="tr-TR" sz="4000" b="1" dirty="0"/>
              <a:t>HEDİYE ALMA VE MENFAAT SAĞLAMA YASAĞI</a:t>
            </a:r>
            <a:endParaRPr lang="tr-TR" sz="4000" dirty="0"/>
          </a:p>
        </p:txBody>
      </p:sp>
      <p:sp>
        <p:nvSpPr>
          <p:cNvPr id="3" name="İçerik Yer Tutucusu 2"/>
          <p:cNvSpPr>
            <a:spLocks noGrp="1"/>
          </p:cNvSpPr>
          <p:nvPr>
            <p:ph idx="1"/>
          </p:nvPr>
        </p:nvSpPr>
        <p:spPr/>
        <p:txBody>
          <a:bodyPr>
            <a:normAutofit/>
          </a:bodyPr>
          <a:lstStyle/>
          <a:p>
            <a:pPr algn="just"/>
            <a:endParaRPr lang="tr-TR" sz="2800" dirty="0" smtClean="0"/>
          </a:p>
          <a:p>
            <a:pPr marL="0" indent="0">
              <a:buNone/>
            </a:pPr>
            <a:endParaRPr lang="tr-TR" dirty="0"/>
          </a:p>
        </p:txBody>
      </p:sp>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pic>
        <p:nvPicPr>
          <p:cNvPr id="6" name="Resim 5"/>
          <p:cNvPicPr>
            <a:picLocks noChangeAspect="1"/>
          </p:cNvPicPr>
          <p:nvPr/>
        </p:nvPicPr>
        <p:blipFill>
          <a:blip r:embed="rId2"/>
          <a:stretch>
            <a:fillRect/>
          </a:stretch>
        </p:blipFill>
        <p:spPr>
          <a:xfrm>
            <a:off x="1403648" y="2492896"/>
            <a:ext cx="6768752" cy="3672408"/>
          </a:xfrm>
          <a:prstGeom prst="rect">
            <a:avLst/>
          </a:prstGeom>
        </p:spPr>
      </p:pic>
    </p:spTree>
    <p:extLst>
      <p:ext uri="{BB962C8B-B14F-4D97-AF65-F5344CB8AC3E}">
        <p14:creationId xmlns:p14="http://schemas.microsoft.com/office/powerpoint/2010/main" val="454760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5400" dirty="0"/>
              <a:t/>
            </a:r>
            <a:br>
              <a:rPr lang="tr-TR" sz="5400" dirty="0"/>
            </a:br>
            <a:r>
              <a:rPr lang="tr-TR" sz="4000" b="1" dirty="0"/>
              <a:t>KAMU MALLARI VE KAYNAKLARININ KULLANIMI</a:t>
            </a:r>
            <a:endParaRPr lang="tr-TR" sz="4000" dirty="0"/>
          </a:p>
        </p:txBody>
      </p:sp>
      <p:sp>
        <p:nvSpPr>
          <p:cNvPr id="3" name="İçerik Yer Tutucusu 2"/>
          <p:cNvSpPr>
            <a:spLocks noGrp="1"/>
          </p:cNvSpPr>
          <p:nvPr>
            <p:ph idx="1"/>
          </p:nvPr>
        </p:nvSpPr>
        <p:spPr>
          <a:xfrm>
            <a:off x="457200" y="1939855"/>
            <a:ext cx="8229600" cy="4389120"/>
          </a:xfrm>
        </p:spPr>
        <p:txBody>
          <a:bodyPr/>
          <a:lstStyle/>
          <a:p>
            <a:pPr algn="just"/>
            <a:r>
              <a:rPr lang="tr-TR" sz="2800" dirty="0"/>
              <a:t>Kamu görevlileri, kamu bina ve taşıtları ile diğer kamu malları ve kaynaklarını kamusal amaçlar ve hizmet gerekleri dışında kullanamaz ve kullandıramazlar, bunları korur ve her an hizmete hazır halde bulundurmak için gerekli tedbirleri alırlar.</a:t>
            </a:r>
          </a:p>
          <a:p>
            <a:endParaRPr lang="tr-TR" dirty="0"/>
          </a:p>
        </p:txBody>
      </p:sp>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pic>
        <p:nvPicPr>
          <p:cNvPr id="5" name="Resim 4"/>
          <p:cNvPicPr>
            <a:picLocks noChangeAspect="1"/>
          </p:cNvPicPr>
          <p:nvPr/>
        </p:nvPicPr>
        <p:blipFill>
          <a:blip r:embed="rId2"/>
          <a:stretch>
            <a:fillRect/>
          </a:stretch>
        </p:blipFill>
        <p:spPr>
          <a:xfrm>
            <a:off x="3200400" y="4149080"/>
            <a:ext cx="5638800" cy="2207270"/>
          </a:xfrm>
          <a:prstGeom prst="rect">
            <a:avLst/>
          </a:prstGeom>
        </p:spPr>
      </p:pic>
    </p:spTree>
    <p:extLst>
      <p:ext uri="{BB962C8B-B14F-4D97-AF65-F5344CB8AC3E}">
        <p14:creationId xmlns:p14="http://schemas.microsoft.com/office/powerpoint/2010/main" val="2193609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5400" dirty="0"/>
              <a:t/>
            </a:r>
            <a:br>
              <a:rPr lang="tr-TR" sz="5400" dirty="0"/>
            </a:br>
            <a:r>
              <a:rPr lang="tr-TR" sz="4000" b="1" dirty="0"/>
              <a:t>KAMU MALLARI VE KAYNAKLARININ KULLANIMI</a:t>
            </a:r>
            <a:endParaRPr lang="tr-TR" sz="4000" dirty="0"/>
          </a:p>
        </p:txBody>
      </p:sp>
      <p:pic>
        <p:nvPicPr>
          <p:cNvPr id="6" name="İçerik Yer Tutucusu 5"/>
          <p:cNvPicPr>
            <a:picLocks noGrp="1" noChangeAspect="1"/>
          </p:cNvPicPr>
          <p:nvPr>
            <p:ph idx="1"/>
          </p:nvPr>
        </p:nvPicPr>
        <p:blipFill>
          <a:blip r:embed="rId2"/>
          <a:stretch>
            <a:fillRect/>
          </a:stretch>
        </p:blipFill>
        <p:spPr>
          <a:xfrm>
            <a:off x="457200" y="2204864"/>
            <a:ext cx="8003232" cy="3744416"/>
          </a:xfrm>
          <a:prstGeom prst="rect">
            <a:avLst/>
          </a:prstGeom>
        </p:spPr>
      </p:pic>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spTree>
    <p:extLst>
      <p:ext uri="{BB962C8B-B14F-4D97-AF65-F5344CB8AC3E}">
        <p14:creationId xmlns:p14="http://schemas.microsoft.com/office/powerpoint/2010/main" val="2141199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5400" dirty="0"/>
              <a:t/>
            </a:r>
            <a:br>
              <a:rPr lang="tr-TR" sz="5400" dirty="0"/>
            </a:br>
            <a:r>
              <a:rPr lang="tr-TR" sz="4000" b="1" dirty="0"/>
              <a:t>SAVURGANLIKTAN KAÇINMA</a:t>
            </a:r>
            <a:endParaRPr lang="tr-TR" sz="4000" dirty="0"/>
          </a:p>
        </p:txBody>
      </p:sp>
      <p:sp>
        <p:nvSpPr>
          <p:cNvPr id="3" name="İçerik Yer Tutucusu 2"/>
          <p:cNvSpPr>
            <a:spLocks noGrp="1"/>
          </p:cNvSpPr>
          <p:nvPr>
            <p:ph idx="1"/>
          </p:nvPr>
        </p:nvSpPr>
        <p:spPr/>
        <p:txBody>
          <a:bodyPr/>
          <a:lstStyle/>
          <a:p>
            <a:pPr marL="0" indent="0" algn="just">
              <a:buNone/>
            </a:pPr>
            <a:endParaRPr lang="tr-TR" sz="2800" dirty="0" smtClean="0"/>
          </a:p>
          <a:p>
            <a:pPr marL="0" indent="0" algn="just">
              <a:buNone/>
            </a:pPr>
            <a:r>
              <a:rPr lang="tr-TR" sz="2800" dirty="0" smtClean="0"/>
              <a:t> </a:t>
            </a:r>
            <a:r>
              <a:rPr lang="tr-TR" sz="2800" dirty="0"/>
              <a:t>Kamu görevlileri, kamu bina ve taşıtları ile diğer kamu malları ve kaynaklarının kullanımında israf ve savurganlıktan kaçınır; mesai süresini, kamu mallarını, kaynaklarını, işgücünü ve imkanlarını kullanırken etkin, verimli ve tutumlu davranırlar.</a:t>
            </a:r>
          </a:p>
          <a:p>
            <a:endParaRPr lang="tr-TR" dirty="0"/>
          </a:p>
        </p:txBody>
      </p:sp>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spTree>
    <p:extLst>
      <p:ext uri="{BB962C8B-B14F-4D97-AF65-F5344CB8AC3E}">
        <p14:creationId xmlns:p14="http://schemas.microsoft.com/office/powerpoint/2010/main" val="1531089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5400" dirty="0"/>
              <a:t/>
            </a:r>
            <a:br>
              <a:rPr lang="tr-TR" sz="5400" dirty="0"/>
            </a:br>
            <a:r>
              <a:rPr lang="tr-TR" sz="4000" b="1" dirty="0"/>
              <a:t>BAĞLAYICI AÇIKLAMALAR VE GERÇEK DIŞI BEYAN</a:t>
            </a:r>
            <a:endParaRPr lang="tr-TR" sz="4000" dirty="0"/>
          </a:p>
        </p:txBody>
      </p:sp>
      <p:sp>
        <p:nvSpPr>
          <p:cNvPr id="3" name="İçerik Yer Tutucusu 2"/>
          <p:cNvSpPr>
            <a:spLocks noGrp="1"/>
          </p:cNvSpPr>
          <p:nvPr>
            <p:ph idx="1"/>
          </p:nvPr>
        </p:nvSpPr>
        <p:spPr/>
        <p:txBody>
          <a:bodyPr/>
          <a:lstStyle/>
          <a:p>
            <a:pPr marL="0" indent="0" algn="just">
              <a:buNone/>
            </a:pPr>
            <a:endParaRPr lang="tr-TR" sz="2800" dirty="0" smtClean="0"/>
          </a:p>
          <a:p>
            <a:pPr marL="0" indent="0" algn="just">
              <a:buNone/>
            </a:pPr>
            <a:endParaRPr lang="tr-TR" sz="2800" dirty="0"/>
          </a:p>
          <a:p>
            <a:pPr marL="0" indent="0" algn="just">
              <a:buNone/>
            </a:pPr>
            <a:r>
              <a:rPr lang="tr-TR" sz="2800" dirty="0" smtClean="0"/>
              <a:t>Kamu </a:t>
            </a:r>
            <a:r>
              <a:rPr lang="tr-TR" sz="2800" dirty="0"/>
              <a:t>görevlileri, görevlerini yerine getirirken yetkilerini aşarak çalıştıkları kurumlarını bağlayıcı açıklama, taahhüt, vaat veya girişimlerde bulunamazlar, aldatıcı ve gerçek dışı beyanat </a:t>
            </a:r>
            <a:r>
              <a:rPr lang="tr-TR" sz="2800" dirty="0" smtClean="0"/>
              <a:t>veremezler.</a:t>
            </a:r>
            <a:endParaRPr lang="tr-TR" dirty="0"/>
          </a:p>
        </p:txBody>
      </p:sp>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spTree>
    <p:extLst>
      <p:ext uri="{BB962C8B-B14F-4D97-AF65-F5344CB8AC3E}">
        <p14:creationId xmlns:p14="http://schemas.microsoft.com/office/powerpoint/2010/main" val="995834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5400" dirty="0"/>
              <a:t/>
            </a:r>
            <a:br>
              <a:rPr lang="tr-TR" sz="5400" dirty="0"/>
            </a:br>
            <a:r>
              <a:rPr lang="tr-TR" sz="4000" b="1" dirty="0"/>
              <a:t>BAĞLAYICI AÇIKLAMALAR VE GERÇEK DIŞI BEYAN</a:t>
            </a:r>
            <a:endParaRPr lang="tr-TR" sz="4000" dirty="0"/>
          </a:p>
        </p:txBody>
      </p:sp>
      <p:pic>
        <p:nvPicPr>
          <p:cNvPr id="5" name="İçerik Yer Tutucusu 4"/>
          <p:cNvPicPr>
            <a:picLocks noGrp="1" noChangeAspect="1"/>
          </p:cNvPicPr>
          <p:nvPr>
            <p:ph idx="1"/>
          </p:nvPr>
        </p:nvPicPr>
        <p:blipFill>
          <a:blip r:embed="rId2"/>
          <a:stretch>
            <a:fillRect/>
          </a:stretch>
        </p:blipFill>
        <p:spPr>
          <a:xfrm>
            <a:off x="755576" y="2564904"/>
            <a:ext cx="7560840" cy="2448272"/>
          </a:xfrm>
          <a:prstGeom prst="rect">
            <a:avLst/>
          </a:prstGeom>
        </p:spPr>
      </p:pic>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spTree>
    <p:extLst>
      <p:ext uri="{BB962C8B-B14F-4D97-AF65-F5344CB8AC3E}">
        <p14:creationId xmlns:p14="http://schemas.microsoft.com/office/powerpoint/2010/main" val="1958292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5400" dirty="0"/>
              <a:t/>
            </a:r>
            <a:br>
              <a:rPr lang="tr-TR" sz="5400" dirty="0"/>
            </a:br>
            <a:r>
              <a:rPr lang="tr-TR" sz="4000" b="1" dirty="0"/>
              <a:t>BİLGİ VERME, SAYDAMLIK VE KATILIMCILIK</a:t>
            </a:r>
            <a:endParaRPr lang="tr-TR" sz="4000" dirty="0"/>
          </a:p>
        </p:txBody>
      </p:sp>
      <p:sp>
        <p:nvSpPr>
          <p:cNvPr id="3" name="İçerik Yer Tutucusu 2"/>
          <p:cNvSpPr>
            <a:spLocks noGrp="1"/>
          </p:cNvSpPr>
          <p:nvPr>
            <p:ph idx="1"/>
          </p:nvPr>
        </p:nvSpPr>
        <p:spPr/>
        <p:txBody>
          <a:bodyPr>
            <a:normAutofit fontScale="85000" lnSpcReduction="20000"/>
          </a:bodyPr>
          <a:lstStyle/>
          <a:p>
            <a:pPr algn="just"/>
            <a:r>
              <a:rPr lang="tr-TR" sz="2800" dirty="0"/>
              <a:t>Kamu görevlileri, halkın bilgi edinme hakkını kullanmasına yardımcı olurlar. Gerçek ve tüzel kişilerin talep etmesi halinde istenen bilgi veya belgeleri, 4982 sayılı Bilgi Edinme Hakkı Kanununda belirlenen istisnalar dışında, usulüne uygun olarak verirler.</a:t>
            </a:r>
          </a:p>
          <a:p>
            <a:pPr algn="just"/>
            <a:r>
              <a:rPr lang="tr-TR" sz="2800" dirty="0"/>
              <a:t>Üst yöneticiler, ilgili kanunların izin verdiği çerçevede, kurumlarının ihale süreçlerini, faaliyet ve denetim raporlarını uygun araçlarla kamuoyunun bilgisine sunarlar.</a:t>
            </a:r>
          </a:p>
          <a:p>
            <a:pPr algn="just"/>
            <a:r>
              <a:rPr lang="tr-TR" sz="2800" dirty="0"/>
              <a:t>Kamu görevlileri, kamu hizmetleri ile ilgili temel kararların hazırlanması, olgunlaştırılması, alınması ve bu kararların uygulanması aşamalarından birine, bir kaçına veya tamamına, aksine yasal bir hüküm olmadıkça, o karardan doğrudan ya da dolaylı olarak etkilenecek olanların katkıda bulunmasını sağlamaya dikkat ederler.</a:t>
            </a:r>
          </a:p>
          <a:p>
            <a:endParaRPr lang="tr-TR" dirty="0"/>
          </a:p>
        </p:txBody>
      </p:sp>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spTree>
    <p:extLst>
      <p:ext uri="{BB962C8B-B14F-4D97-AF65-F5344CB8AC3E}">
        <p14:creationId xmlns:p14="http://schemas.microsoft.com/office/powerpoint/2010/main" val="544414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ETİK  NEDİR?</a:t>
            </a:r>
            <a:endParaRPr lang="tr-TR" dirty="0"/>
          </a:p>
        </p:txBody>
      </p:sp>
      <p:sp>
        <p:nvSpPr>
          <p:cNvPr id="3" name="İçerik Yer Tutucusu 2"/>
          <p:cNvSpPr>
            <a:spLocks noGrp="1"/>
          </p:cNvSpPr>
          <p:nvPr>
            <p:ph idx="1"/>
          </p:nvPr>
        </p:nvSpPr>
        <p:spPr/>
        <p:txBody>
          <a:bodyPr/>
          <a:lstStyle/>
          <a:p>
            <a:pPr algn="just"/>
            <a:r>
              <a:rPr lang="tr-TR" dirty="0" smtClean="0"/>
              <a:t>Kelime </a:t>
            </a:r>
            <a:r>
              <a:rPr lang="tr-TR" dirty="0"/>
              <a:t>anlamı: Ahlak, Meslek </a:t>
            </a:r>
            <a:r>
              <a:rPr lang="tr-TR" dirty="0" smtClean="0"/>
              <a:t>Ahlakı</a:t>
            </a:r>
          </a:p>
          <a:p>
            <a:pPr algn="just"/>
            <a:r>
              <a:rPr lang="tr-TR" dirty="0"/>
              <a:t>Kamuda etik kavramı, kamu görevlilerinden beklenen davranış standartlarını ve ilkelerini ifade </a:t>
            </a:r>
            <a:r>
              <a:rPr lang="tr-TR" dirty="0" smtClean="0"/>
              <a:t>eder.</a:t>
            </a:r>
          </a:p>
          <a:p>
            <a:pPr algn="just"/>
            <a:r>
              <a:rPr lang="tr-TR" dirty="0"/>
              <a:t>Kamu yönetiminde etik, kamu gücünün yanlış veya kamu yararına aykırı kullanımının önlenmesi bakımından önem </a:t>
            </a:r>
            <a:r>
              <a:rPr lang="tr-TR" dirty="0" smtClean="0"/>
              <a:t>taşımaktadır.</a:t>
            </a:r>
            <a:endParaRPr lang="tr-TR" dirty="0"/>
          </a:p>
        </p:txBody>
      </p:sp>
      <p:sp>
        <p:nvSpPr>
          <p:cNvPr id="4" name="Altbilgi Yer Tutucusu 3"/>
          <p:cNvSpPr>
            <a:spLocks noGrp="1"/>
          </p:cNvSpPr>
          <p:nvPr>
            <p:ph type="ftr" sz="quarter" idx="11"/>
          </p:nvPr>
        </p:nvSpPr>
        <p:spPr/>
        <p:txBody>
          <a:bodyPr/>
          <a:lstStyle/>
          <a:p>
            <a:r>
              <a:rPr lang="tr-TR" dirty="0" smtClean="0"/>
              <a:t>T.C. Giresun Üniversitesi İdari ve Mali İşler Daire Başkanlığı 2024</a:t>
            </a:r>
            <a:endParaRPr lang="tr-TR" dirty="0"/>
          </a:p>
        </p:txBody>
      </p:sp>
    </p:spTree>
    <p:extLst>
      <p:ext uri="{BB962C8B-B14F-4D97-AF65-F5344CB8AC3E}">
        <p14:creationId xmlns:p14="http://schemas.microsoft.com/office/powerpoint/2010/main" val="42741529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0000" lnSpcReduction="20000"/>
          </a:bodyPr>
          <a:lstStyle/>
          <a:p>
            <a:pPr algn="just"/>
            <a:r>
              <a:rPr lang="tr-TR" sz="2800" dirty="0"/>
              <a:t>Kamu görevlileri, kamu hizmetlerinin yerine getirilmesi sırasında sorumlulukları ve yükümlülükleri konusunda hesap verebilir ve kamusal değerlendirme ve denetime her zaman açık ve hazır olurlar.</a:t>
            </a:r>
          </a:p>
          <a:p>
            <a:pPr algn="just"/>
            <a:r>
              <a:rPr lang="tr-TR" sz="2800" dirty="0"/>
              <a:t>Yönetici kamu görevlileri, kurumlarının amaç ve politikalarına uygun olmayan işlem veya eylemleri engellemek için görev ve yetkilerinin gerektirdiği önlemleri zamanında alırlar.</a:t>
            </a:r>
          </a:p>
          <a:p>
            <a:pPr algn="just"/>
            <a:r>
              <a:rPr lang="tr-TR" sz="2800" dirty="0"/>
              <a:t>Yönetici kamu görevlileri, yetkisi içindeki personelin yolsuzluk yapmasını önlemek için gerekli tedbirleri alırlar. Bu tedbirler; yasal ve idari düzenlemeleri uygulamayı, eğitim ve bilgilendirme konusunda uygun çalışmalar yapmayı, personelinin karşı karşıya kaldığı mali ve diğer zorluklar konusunda dikkatli davranmayı ve kişisel davranışlarıyla personeline örnek olmayı kapsar.</a:t>
            </a:r>
          </a:p>
          <a:p>
            <a:pPr algn="just"/>
            <a:r>
              <a:rPr lang="tr-TR" sz="2800" dirty="0"/>
              <a:t>Yönetici kamu görevlileri, personeline etik davranış ilkeleri konusunda uygun eğitimi sağlamak, bu ilkelere uyulup uyulmadığını gözetlemek, geliriyle bağdaşmayan yaşantısını izlemek ve etik davranış konusunda rehberlik etmekle yükümlüdür.</a:t>
            </a:r>
          </a:p>
          <a:p>
            <a:endParaRPr lang="tr-TR" dirty="0"/>
          </a:p>
        </p:txBody>
      </p:sp>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sp>
        <p:nvSpPr>
          <p:cNvPr id="5" name="İçerik Yer Tutucusu 2"/>
          <p:cNvSpPr>
            <a:spLocks noGrp="1"/>
          </p:cNvSpPr>
          <p:nvPr>
            <p:ph type="title"/>
          </p:nvPr>
        </p:nvSpPr>
        <p:spPr/>
        <p:txBody>
          <a:bodyPr>
            <a:noAutofit/>
          </a:bodyPr>
          <a:lstStyle/>
          <a:p>
            <a:pPr algn="ctr"/>
            <a:r>
              <a:rPr lang="tr-TR" sz="3600" b="1" dirty="0" smtClean="0"/>
              <a:t>YÖNETİCİLERİN HESAP VERME SORUMLULUĞU</a:t>
            </a:r>
            <a:r>
              <a:rPr lang="tr-TR" sz="1600" dirty="0"/>
              <a:t/>
            </a:r>
            <a:br>
              <a:rPr lang="tr-TR" sz="1600" dirty="0"/>
            </a:br>
            <a:endParaRPr lang="tr-TR" sz="1600" dirty="0"/>
          </a:p>
        </p:txBody>
      </p:sp>
    </p:spTree>
    <p:extLst>
      <p:ext uri="{BB962C8B-B14F-4D97-AF65-F5344CB8AC3E}">
        <p14:creationId xmlns:p14="http://schemas.microsoft.com/office/powerpoint/2010/main" val="1465220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5400" dirty="0"/>
              <a:t/>
            </a:r>
            <a:br>
              <a:rPr lang="tr-TR" sz="5400" dirty="0"/>
            </a:br>
            <a:r>
              <a:rPr lang="tr-TR" sz="4000" b="1" dirty="0"/>
              <a:t>ESKİ KAMU GÖREVLİLERİYLE İLİŞKİLER</a:t>
            </a:r>
            <a:endParaRPr lang="tr-TR" sz="4000" dirty="0"/>
          </a:p>
        </p:txBody>
      </p:sp>
      <p:sp>
        <p:nvSpPr>
          <p:cNvPr id="3" name="İçerik Yer Tutucusu 2"/>
          <p:cNvSpPr>
            <a:spLocks noGrp="1"/>
          </p:cNvSpPr>
          <p:nvPr>
            <p:ph idx="1"/>
          </p:nvPr>
        </p:nvSpPr>
        <p:spPr/>
        <p:txBody>
          <a:bodyPr>
            <a:normAutofit fontScale="92500"/>
          </a:bodyPr>
          <a:lstStyle/>
          <a:p>
            <a:pPr algn="just"/>
            <a:r>
              <a:rPr lang="tr-TR" sz="2800" dirty="0"/>
              <a:t>Kamu görevlileri, eski kamu görevlilerini kamu hizmetlerinden ayrıcalıklı bir şekilde faydalandıramaz, onlara imtiyazlı muamelede bulunamaz.</a:t>
            </a:r>
          </a:p>
          <a:p>
            <a:pPr algn="just"/>
            <a:r>
              <a:rPr lang="tr-TR" sz="2800" dirty="0"/>
              <a:t>Kamu görevlerinden ayrılan kişilere, ilgili kanunlardaki hükümler ve süreler saklı kalmak kaydıyla, daha önce görev yaptıkları kurum veya kuruluştan, doğrudan veya dolaylı olarak  herhangi bir yüklenicilik, komisyonculuk, temsilcilik, bilirkişilik, aracılık veya benzeri görev ve iş verilemez.</a:t>
            </a:r>
          </a:p>
          <a:p>
            <a:pPr marL="0" indent="0">
              <a:buNone/>
            </a:pPr>
            <a:endParaRPr lang="tr-TR" dirty="0"/>
          </a:p>
        </p:txBody>
      </p:sp>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spTree>
    <p:extLst>
      <p:ext uri="{BB962C8B-B14F-4D97-AF65-F5344CB8AC3E}">
        <p14:creationId xmlns:p14="http://schemas.microsoft.com/office/powerpoint/2010/main" val="1280489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5400" dirty="0"/>
              <a:t/>
            </a:r>
            <a:br>
              <a:rPr lang="tr-TR" sz="5400" dirty="0"/>
            </a:br>
            <a:r>
              <a:rPr lang="tr-TR" sz="4000" b="1" dirty="0"/>
              <a:t>ESKİ KAMU GÖREVLİLERİYLE İLİŞKİLER</a:t>
            </a:r>
            <a:endParaRPr lang="tr-TR" sz="4000" dirty="0"/>
          </a:p>
        </p:txBody>
      </p:sp>
      <p:pic>
        <p:nvPicPr>
          <p:cNvPr id="5" name="İçerik Yer Tutucusu 4"/>
          <p:cNvPicPr>
            <a:picLocks noGrp="1" noChangeAspect="1"/>
          </p:cNvPicPr>
          <p:nvPr>
            <p:ph idx="1"/>
          </p:nvPr>
        </p:nvPicPr>
        <p:blipFill>
          <a:blip r:embed="rId2"/>
          <a:stretch>
            <a:fillRect/>
          </a:stretch>
        </p:blipFill>
        <p:spPr>
          <a:xfrm>
            <a:off x="599871" y="2060848"/>
            <a:ext cx="5844337" cy="2016224"/>
          </a:xfrm>
          <a:prstGeom prst="rect">
            <a:avLst/>
          </a:prstGeom>
        </p:spPr>
      </p:pic>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pic>
        <p:nvPicPr>
          <p:cNvPr id="6" name="Resim 5"/>
          <p:cNvPicPr>
            <a:picLocks noChangeAspect="1"/>
          </p:cNvPicPr>
          <p:nvPr/>
        </p:nvPicPr>
        <p:blipFill>
          <a:blip r:embed="rId3"/>
          <a:stretch>
            <a:fillRect/>
          </a:stretch>
        </p:blipFill>
        <p:spPr>
          <a:xfrm>
            <a:off x="2123728" y="4270511"/>
            <a:ext cx="6563072" cy="1966801"/>
          </a:xfrm>
          <a:prstGeom prst="rect">
            <a:avLst/>
          </a:prstGeom>
        </p:spPr>
      </p:pic>
    </p:spTree>
    <p:extLst>
      <p:ext uri="{BB962C8B-B14F-4D97-AF65-F5344CB8AC3E}">
        <p14:creationId xmlns:p14="http://schemas.microsoft.com/office/powerpoint/2010/main" val="3775031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5400" dirty="0"/>
              <a:t/>
            </a:r>
            <a:br>
              <a:rPr lang="tr-TR" sz="5400" dirty="0"/>
            </a:br>
            <a:r>
              <a:rPr lang="tr-TR" sz="4800" b="1" dirty="0"/>
              <a:t>MAL BİLDİRİMİNDE BULUNMA</a:t>
            </a:r>
            <a:endParaRPr lang="tr-TR" dirty="0"/>
          </a:p>
        </p:txBody>
      </p:sp>
      <p:sp>
        <p:nvSpPr>
          <p:cNvPr id="3" name="İçerik Yer Tutucusu 2"/>
          <p:cNvSpPr>
            <a:spLocks noGrp="1"/>
          </p:cNvSpPr>
          <p:nvPr>
            <p:ph idx="1"/>
          </p:nvPr>
        </p:nvSpPr>
        <p:spPr/>
        <p:txBody>
          <a:bodyPr/>
          <a:lstStyle/>
          <a:p>
            <a:pPr algn="just"/>
            <a:r>
              <a:rPr lang="tr-TR" sz="2400" dirty="0"/>
              <a:t>Kamu görevlileri, kendileriyle eşlerine ve velayeti altındaki çocuklarına ait taşınır ve taşınmazları, alacak ve borçları hakkında, 3628 sayılı Mal Bildiriminde Bulunulması, Rüşvet ve Yolsuzluklarla Mücadele Kanunu hükümleri uyarınca, yetkili makama mal bildiriminde bulunurlar.</a:t>
            </a:r>
          </a:p>
          <a:p>
            <a:pPr algn="just"/>
            <a:r>
              <a:rPr lang="tr-TR" sz="2400" dirty="0"/>
              <a:t>Kurul, gerek gördüğü takdirde mal bildirimlerini inceleme yetkisine sahiptir. Mal bildirimlerindeki bilgilerin doğruluğunun kontrolü amacıyla ilgili kişi ve kuruluşlar (bankalar ve özel finans kurumları dahil) talep edilen bilgileri, en geç otuz gün içinde Kurula vermekle yükümlüdürler.</a:t>
            </a:r>
          </a:p>
          <a:p>
            <a:endParaRPr lang="tr-TR" dirty="0"/>
          </a:p>
        </p:txBody>
      </p:sp>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pic>
        <p:nvPicPr>
          <p:cNvPr id="6" name="Resim 5"/>
          <p:cNvPicPr>
            <a:picLocks noChangeAspect="1"/>
          </p:cNvPicPr>
          <p:nvPr/>
        </p:nvPicPr>
        <p:blipFill>
          <a:blip r:embed="rId2"/>
          <a:stretch>
            <a:fillRect/>
          </a:stretch>
        </p:blipFill>
        <p:spPr>
          <a:xfrm>
            <a:off x="7452320" y="5445224"/>
            <a:ext cx="1440160" cy="1152128"/>
          </a:xfrm>
          <a:prstGeom prst="rect">
            <a:avLst/>
          </a:prstGeom>
        </p:spPr>
      </p:pic>
    </p:spTree>
    <p:extLst>
      <p:ext uri="{BB962C8B-B14F-4D97-AF65-F5344CB8AC3E}">
        <p14:creationId xmlns:p14="http://schemas.microsoft.com/office/powerpoint/2010/main" val="877109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2796350"/>
          </a:xfrm>
        </p:spPr>
        <p:txBody>
          <a:bodyPr/>
          <a:lstStyle/>
          <a:p>
            <a:pPr algn="ctr"/>
            <a:r>
              <a:rPr lang="tr-TR" dirty="0" smtClean="0"/>
              <a:t>DİNLEDİĞİNİZ İÇİN TEŞEKKÜRLER.</a:t>
            </a:r>
            <a:endParaRPr lang="tr-TR" dirty="0"/>
          </a:p>
        </p:txBody>
      </p:sp>
      <p:sp>
        <p:nvSpPr>
          <p:cNvPr id="3" name="2 İçerik Yer Tutucusu"/>
          <p:cNvSpPr>
            <a:spLocks noGrp="1"/>
          </p:cNvSpPr>
          <p:nvPr>
            <p:ph idx="1"/>
          </p:nvPr>
        </p:nvSpPr>
        <p:spPr>
          <a:xfrm>
            <a:off x="251520" y="4380045"/>
            <a:ext cx="8229600" cy="2181220"/>
          </a:xfrm>
        </p:spPr>
        <p:txBody>
          <a:bodyPr>
            <a:normAutofit fontScale="92500" lnSpcReduction="10000"/>
          </a:bodyPr>
          <a:lstStyle/>
          <a:p>
            <a:r>
              <a:rPr lang="tr-TR" sz="2400" u="sng" dirty="0" smtClean="0"/>
              <a:t>Yararlanılan Kaynaklar:</a:t>
            </a:r>
          </a:p>
          <a:p>
            <a:r>
              <a:rPr lang="tr-TR" sz="1800" dirty="0" smtClean="0">
                <a:cs typeface="Arial" pitchFamily="34" charset="0"/>
              </a:rPr>
              <a:t>26.12.2007 Tarih ve 26738 sayılı Resmi Gazetede yayımlanan Kamu İç Kontrol Standartları Tebliği</a:t>
            </a:r>
          </a:p>
          <a:p>
            <a:r>
              <a:rPr lang="tr-TR" sz="1800" dirty="0" smtClean="0">
                <a:cs typeface="Arial" pitchFamily="34" charset="0"/>
              </a:rPr>
              <a:t>Kamu İç Kontrol Rehberi (</a:t>
            </a:r>
            <a:r>
              <a:rPr lang="tr-TR" sz="1800" dirty="0" smtClean="0"/>
              <a:t>Avrupa Birliği tarafından finanse edilen TR07-IBFI-02 numaralı Eşleştirme Projesi kapsamında hazırlanmıştır.)</a:t>
            </a:r>
          </a:p>
          <a:p>
            <a:r>
              <a:rPr lang="tr-TR" sz="1600" b="1" dirty="0" smtClean="0"/>
              <a:t>Kamu </a:t>
            </a:r>
            <a:r>
              <a:rPr lang="tr-TR" sz="1600" b="1" dirty="0" smtClean="0"/>
              <a:t>Görevlileri Etik Davranış İlkeleri ile Başvuru Usul Ve Esasları Hakkında Yönetmelik</a:t>
            </a:r>
          </a:p>
          <a:p>
            <a:r>
              <a:rPr lang="tr-TR" sz="1800" dirty="0" smtClean="0">
                <a:cs typeface="Arial" pitchFamily="34" charset="0"/>
              </a:rPr>
              <a:t>Kamu Görevlileri Etik Rehberi</a:t>
            </a:r>
          </a:p>
          <a:p>
            <a:endParaRPr lang="tr-TR" sz="1800" dirty="0" smtClean="0">
              <a:cs typeface="Arial" pitchFamily="34" charset="0"/>
            </a:endParaRPr>
          </a:p>
        </p:txBody>
      </p:sp>
      <p:sp>
        <p:nvSpPr>
          <p:cNvPr id="4" name="3 Altbilgi Yer Tutucusu"/>
          <p:cNvSpPr>
            <a:spLocks noGrp="1"/>
          </p:cNvSpPr>
          <p:nvPr>
            <p:ph type="ftr" sz="quarter" idx="11"/>
          </p:nvPr>
        </p:nvSpPr>
        <p:spPr>
          <a:xfrm>
            <a:off x="2667000" y="6356350"/>
            <a:ext cx="4833958" cy="365125"/>
          </a:xfrm>
        </p:spPr>
        <p:txBody>
          <a:bodyPr/>
          <a:lstStyle/>
          <a:p>
            <a:r>
              <a:rPr lang="tr-TR" dirty="0" smtClean="0"/>
              <a:t>T.C. Giresun Üniversitesi İdari ve Mali İşler Daire Başkanlığı 2024</a:t>
            </a:r>
            <a:endParaRPr lang="tr-TR" dirty="0"/>
          </a:p>
        </p:txBody>
      </p:sp>
    </p:spTree>
    <p:extLst>
      <p:ext uri="{BB962C8B-B14F-4D97-AF65-F5344CB8AC3E}">
        <p14:creationId xmlns:p14="http://schemas.microsoft.com/office/powerpoint/2010/main" val="156023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4000" dirty="0" smtClean="0"/>
              <a:t>ETİK İLKE VE DEĞERLERE İLİŞKİN MEVZUAT</a:t>
            </a:r>
            <a:endParaRPr lang="tr-TR" sz="4000" dirty="0"/>
          </a:p>
        </p:txBody>
      </p:sp>
      <p:sp>
        <p:nvSpPr>
          <p:cNvPr id="3" name="İçerik Yer Tutucusu 2"/>
          <p:cNvSpPr>
            <a:spLocks noGrp="1"/>
          </p:cNvSpPr>
          <p:nvPr>
            <p:ph idx="1"/>
          </p:nvPr>
        </p:nvSpPr>
        <p:spPr/>
        <p:txBody>
          <a:bodyPr/>
          <a:lstStyle/>
          <a:p>
            <a:r>
              <a:rPr lang="tr-TR" dirty="0" smtClean="0"/>
              <a:t>657 sayılı Devlet Memurları Kanunu</a:t>
            </a:r>
          </a:p>
          <a:p>
            <a:r>
              <a:rPr lang="tr-TR" dirty="0" smtClean="0"/>
              <a:t>2531 sayılı Kamu </a:t>
            </a:r>
            <a:r>
              <a:rPr lang="tr-TR" dirty="0"/>
              <a:t>Görevlerinden Ayrılanların Yapamayacakları İşler Hakkında Kanun</a:t>
            </a:r>
          </a:p>
          <a:p>
            <a:r>
              <a:rPr lang="tr-TR" dirty="0" smtClean="0"/>
              <a:t>3628 sayılı Mal Bildiriminde Bulunulması, Rüşvet ve Yolsuzluklarla Mücadele Kanunu</a:t>
            </a:r>
          </a:p>
          <a:p>
            <a:r>
              <a:rPr lang="tr-TR" dirty="0" smtClean="0"/>
              <a:t>5237 sayılı Türk Ceza Kanunu</a:t>
            </a:r>
          </a:p>
          <a:p>
            <a:r>
              <a:rPr lang="tr-TR" dirty="0"/>
              <a:t>5176 sayılı Kamu Görevlileri Etik Kurulu Kurulması  Kanunu</a:t>
            </a:r>
          </a:p>
          <a:p>
            <a:endParaRPr lang="tr-TR" dirty="0"/>
          </a:p>
        </p:txBody>
      </p:sp>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spTree>
    <p:extLst>
      <p:ext uri="{BB962C8B-B14F-4D97-AF65-F5344CB8AC3E}">
        <p14:creationId xmlns:p14="http://schemas.microsoft.com/office/powerpoint/2010/main" val="499637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ETİK DAVRANIŞ İLKELERİ</a:t>
            </a:r>
            <a:endParaRPr lang="tr-TR" dirty="0"/>
          </a:p>
        </p:txBody>
      </p:sp>
      <p:sp>
        <p:nvSpPr>
          <p:cNvPr id="3" name="İçerik Yer Tutucusu 2"/>
          <p:cNvSpPr>
            <a:spLocks noGrp="1"/>
          </p:cNvSpPr>
          <p:nvPr>
            <p:ph idx="1"/>
          </p:nvPr>
        </p:nvSpPr>
        <p:spPr/>
        <p:txBody>
          <a:bodyPr/>
          <a:lstStyle/>
          <a:p>
            <a:pPr marL="0" indent="0">
              <a:buNone/>
            </a:pPr>
            <a:endParaRPr lang="tr-TR" dirty="0" smtClean="0"/>
          </a:p>
        </p:txBody>
      </p:sp>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pic>
        <p:nvPicPr>
          <p:cNvPr id="5" name="Resim 4"/>
          <p:cNvPicPr>
            <a:picLocks noChangeAspect="1"/>
          </p:cNvPicPr>
          <p:nvPr/>
        </p:nvPicPr>
        <p:blipFill>
          <a:blip r:embed="rId2"/>
          <a:stretch>
            <a:fillRect/>
          </a:stretch>
        </p:blipFill>
        <p:spPr>
          <a:xfrm>
            <a:off x="457200" y="1976917"/>
            <a:ext cx="8229600" cy="4371975"/>
          </a:xfrm>
          <a:prstGeom prst="rect">
            <a:avLst/>
          </a:prstGeom>
        </p:spPr>
      </p:pic>
    </p:spTree>
    <p:extLst>
      <p:ext uri="{BB962C8B-B14F-4D97-AF65-F5344CB8AC3E}">
        <p14:creationId xmlns:p14="http://schemas.microsoft.com/office/powerpoint/2010/main" val="3640651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5400" dirty="0"/>
              <a:t/>
            </a:r>
            <a:br>
              <a:rPr lang="tr-TR" sz="5400" dirty="0"/>
            </a:br>
            <a:r>
              <a:rPr lang="tr-TR" sz="4000" b="1" dirty="0" smtClean="0"/>
              <a:t>HALKA HİZMET BİLİNCİ</a:t>
            </a:r>
            <a:endParaRPr lang="tr-TR" sz="4000" dirty="0"/>
          </a:p>
        </p:txBody>
      </p:sp>
      <p:sp>
        <p:nvSpPr>
          <p:cNvPr id="3" name="İçerik Yer Tutucusu 2"/>
          <p:cNvSpPr>
            <a:spLocks noGrp="1"/>
          </p:cNvSpPr>
          <p:nvPr>
            <p:ph idx="1"/>
          </p:nvPr>
        </p:nvSpPr>
        <p:spPr/>
        <p:txBody>
          <a:bodyPr/>
          <a:lstStyle/>
          <a:p>
            <a:pPr marL="0" indent="0" algn="just">
              <a:buNone/>
            </a:pPr>
            <a:r>
              <a:rPr lang="tr-TR" sz="2800" dirty="0" smtClean="0"/>
              <a:t>Kamu </a:t>
            </a:r>
            <a:r>
              <a:rPr lang="tr-TR" sz="2800" dirty="0"/>
              <a:t>görevlileri, kamu hizmetlerinin yerine getirilmesinde; halkın günlük yaşamını kolaylaştırmayı, ihtiyaçlarını en etkin, hızlı ve verimli  biçimde karşılamayı, hizmet kalitesini yükseltmeyi, halkın memnuniyetini artırmayı, hizmetten yararlananların ihtiyacına ve hizmetlerin sonucuna odaklı olmayı hedeflerler.</a:t>
            </a:r>
          </a:p>
          <a:p>
            <a:pPr marL="0" indent="0">
              <a:buNone/>
            </a:pPr>
            <a:endParaRPr lang="tr-TR" dirty="0"/>
          </a:p>
        </p:txBody>
      </p:sp>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pic>
        <p:nvPicPr>
          <p:cNvPr id="6" name="İçerik Yer Tutucusu 4"/>
          <p:cNvPicPr>
            <a:picLocks noChangeAspect="1"/>
          </p:cNvPicPr>
          <p:nvPr/>
        </p:nvPicPr>
        <p:blipFill>
          <a:blip r:embed="rId2"/>
          <a:stretch>
            <a:fillRect/>
          </a:stretch>
        </p:blipFill>
        <p:spPr>
          <a:xfrm>
            <a:off x="6081328" y="4588618"/>
            <a:ext cx="2883160" cy="2269381"/>
          </a:xfrm>
          <a:prstGeom prst="rect">
            <a:avLst/>
          </a:prstGeom>
        </p:spPr>
      </p:pic>
    </p:spTree>
    <p:extLst>
      <p:ext uri="{BB962C8B-B14F-4D97-AF65-F5344CB8AC3E}">
        <p14:creationId xmlns:p14="http://schemas.microsoft.com/office/powerpoint/2010/main" val="1544565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5400" dirty="0"/>
              <a:t/>
            </a:r>
            <a:br>
              <a:rPr lang="tr-TR" sz="5400" dirty="0"/>
            </a:br>
            <a:r>
              <a:rPr lang="tr-TR" sz="4000" b="1" dirty="0" smtClean="0"/>
              <a:t>HİZMET STANDARTLARINA UYMA,VATANDAŞA YOL GÖSTERME, NEZAKET VE SAYGI</a:t>
            </a:r>
            <a:endParaRPr lang="tr-TR" sz="4000" dirty="0"/>
          </a:p>
        </p:txBody>
      </p:sp>
      <p:sp>
        <p:nvSpPr>
          <p:cNvPr id="3" name="İçerik Yer Tutucusu 2"/>
          <p:cNvSpPr>
            <a:spLocks noGrp="1"/>
          </p:cNvSpPr>
          <p:nvPr>
            <p:ph idx="1"/>
          </p:nvPr>
        </p:nvSpPr>
        <p:spPr/>
        <p:txBody>
          <a:bodyPr>
            <a:normAutofit fontScale="92500" lnSpcReduction="10000"/>
          </a:bodyPr>
          <a:lstStyle/>
          <a:p>
            <a:pPr algn="just"/>
            <a:r>
              <a:rPr lang="tr-TR" sz="2800" dirty="0"/>
              <a:t>Kamu kurum ve kuruluşlarının yöneticileri ve diğer personeli, kamu hizmetlerini belirlenen standartlara ve süreçlere uygun şekilde yürütürler, hizmetten yararlananlara iş ve işlemlerle ilgili gerekli açıklayıcı bilgileri vererek onları hizmet süreci boyunca aydınlatırlar</a:t>
            </a:r>
            <a:r>
              <a:rPr lang="tr-TR" sz="2800" dirty="0" smtClean="0"/>
              <a:t>.</a:t>
            </a:r>
          </a:p>
          <a:p>
            <a:pPr algn="just"/>
            <a:r>
              <a:rPr lang="tr-TR" sz="2800" dirty="0"/>
              <a:t>Kamu görevlileri, üstleri, meslektaşları, astları, diğer personel ile hizmetten yararlananlara karşı nazik ve saygılı davranırlar ve gerekli ilgiyi gösterirler, konu yetkilerinin dışındaysa ilgili birime veya yetkiliye yönlendirirler.</a:t>
            </a:r>
          </a:p>
          <a:p>
            <a:endParaRPr lang="tr-TR" sz="2800" dirty="0"/>
          </a:p>
        </p:txBody>
      </p:sp>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spTree>
    <p:extLst>
      <p:ext uri="{BB962C8B-B14F-4D97-AF65-F5344CB8AC3E}">
        <p14:creationId xmlns:p14="http://schemas.microsoft.com/office/powerpoint/2010/main" val="3224192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tr-TR" sz="3600" b="1" dirty="0"/>
              <a:t>HİZMET STANDARTLARINA UYMA,VATANDAŞA YOL GÖSTERME, NEZAKET VE SAYGI</a:t>
            </a:r>
            <a:endParaRPr lang="tr-TR" sz="3600" dirty="0"/>
          </a:p>
        </p:txBody>
      </p:sp>
      <p:pic>
        <p:nvPicPr>
          <p:cNvPr id="5" name="İçerik Yer Tutucusu 4"/>
          <p:cNvPicPr>
            <a:picLocks noGrp="1" noChangeAspect="1"/>
          </p:cNvPicPr>
          <p:nvPr>
            <p:ph idx="1"/>
          </p:nvPr>
        </p:nvPicPr>
        <p:blipFill>
          <a:blip r:embed="rId2"/>
          <a:stretch>
            <a:fillRect/>
          </a:stretch>
        </p:blipFill>
        <p:spPr>
          <a:xfrm>
            <a:off x="604784" y="2480407"/>
            <a:ext cx="3933825" cy="3312368"/>
          </a:xfrm>
          <a:prstGeom prst="rect">
            <a:avLst/>
          </a:prstGeom>
        </p:spPr>
      </p:pic>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pic>
        <p:nvPicPr>
          <p:cNvPr id="6" name="Resim 5"/>
          <p:cNvPicPr>
            <a:picLocks noChangeAspect="1"/>
          </p:cNvPicPr>
          <p:nvPr/>
        </p:nvPicPr>
        <p:blipFill>
          <a:blip r:embed="rId3"/>
          <a:stretch>
            <a:fillRect/>
          </a:stretch>
        </p:blipFill>
        <p:spPr>
          <a:xfrm>
            <a:off x="4791075" y="2410663"/>
            <a:ext cx="3895725" cy="3322494"/>
          </a:xfrm>
          <a:prstGeom prst="rect">
            <a:avLst/>
          </a:prstGeom>
        </p:spPr>
      </p:pic>
    </p:spTree>
    <p:extLst>
      <p:ext uri="{BB962C8B-B14F-4D97-AF65-F5344CB8AC3E}">
        <p14:creationId xmlns:p14="http://schemas.microsoft.com/office/powerpoint/2010/main" val="3501395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chor="t">
            <a:normAutofit fontScale="90000"/>
          </a:bodyPr>
          <a:lstStyle/>
          <a:p>
            <a:pPr algn="ctr"/>
            <a:r>
              <a:rPr lang="tr-TR" sz="5400" dirty="0"/>
              <a:t/>
            </a:r>
            <a:br>
              <a:rPr lang="tr-TR" sz="5400" dirty="0"/>
            </a:br>
            <a:r>
              <a:rPr lang="tr-TR" sz="4000" b="1" dirty="0"/>
              <a:t>AMAÇ VE MİSYONA BAĞLILIK</a:t>
            </a:r>
            <a:endParaRPr lang="tr-TR" sz="4000" dirty="0"/>
          </a:p>
        </p:txBody>
      </p:sp>
      <p:sp>
        <p:nvSpPr>
          <p:cNvPr id="3" name="İçerik Yer Tutucusu 2"/>
          <p:cNvSpPr>
            <a:spLocks noGrp="1"/>
          </p:cNvSpPr>
          <p:nvPr>
            <p:ph idx="1"/>
          </p:nvPr>
        </p:nvSpPr>
        <p:spPr/>
        <p:txBody>
          <a:bodyPr/>
          <a:lstStyle/>
          <a:p>
            <a:pPr marL="0" indent="0">
              <a:buNone/>
            </a:pPr>
            <a:r>
              <a:rPr lang="tr-TR" sz="2800" dirty="0"/>
              <a:t>Kamu görevlileri, çalıştıkları kurum veya kuruluşun amaçlarına ve misyonuna uygun davranırlar. Ülkenin çıkarları, toplumun refahı ve kurumlarının hizmet idealleri doğrultusunda hareket ederler.</a:t>
            </a:r>
          </a:p>
          <a:p>
            <a:endParaRPr lang="tr-TR" dirty="0"/>
          </a:p>
        </p:txBody>
      </p:sp>
      <p:sp>
        <p:nvSpPr>
          <p:cNvPr id="4" name="Altbilgi Yer Tutucusu 3"/>
          <p:cNvSpPr>
            <a:spLocks noGrp="1"/>
          </p:cNvSpPr>
          <p:nvPr>
            <p:ph type="ftr" sz="quarter" idx="11"/>
          </p:nvPr>
        </p:nvSpPr>
        <p:spPr/>
        <p:txBody>
          <a:bodyPr/>
          <a:lstStyle/>
          <a:p>
            <a:r>
              <a:rPr lang="tr-TR" smtClean="0"/>
              <a:t>T.C. Giresun Üniversitesi İdari ve Mali İşler Daire Başkanlığı 2024</a:t>
            </a:r>
            <a:endParaRPr lang="tr-TR"/>
          </a:p>
        </p:txBody>
      </p:sp>
      <p:pic>
        <p:nvPicPr>
          <p:cNvPr id="5" name="Resim 4"/>
          <p:cNvPicPr>
            <a:picLocks noChangeAspect="1"/>
          </p:cNvPicPr>
          <p:nvPr/>
        </p:nvPicPr>
        <p:blipFill>
          <a:blip r:embed="rId2"/>
          <a:stretch>
            <a:fillRect/>
          </a:stretch>
        </p:blipFill>
        <p:spPr>
          <a:xfrm>
            <a:off x="611560" y="4149080"/>
            <a:ext cx="7920880" cy="2016224"/>
          </a:xfrm>
          <a:prstGeom prst="rect">
            <a:avLst/>
          </a:prstGeom>
        </p:spPr>
      </p:pic>
    </p:spTree>
    <p:extLst>
      <p:ext uri="{BB962C8B-B14F-4D97-AF65-F5344CB8AC3E}">
        <p14:creationId xmlns:p14="http://schemas.microsoft.com/office/powerpoint/2010/main" val="15347674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1145</TotalTime>
  <Words>1751</Words>
  <Application>Microsoft Office PowerPoint</Application>
  <PresentationFormat>Ekran Gösterisi (4:3)</PresentationFormat>
  <Paragraphs>127</Paragraphs>
  <Slides>34</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34</vt:i4>
      </vt:variant>
    </vt:vector>
  </HeadingPairs>
  <TitlesOfParts>
    <vt:vector size="39" baseType="lpstr">
      <vt:lpstr>Arial</vt:lpstr>
      <vt:lpstr>Calibri</vt:lpstr>
      <vt:lpstr>Constantia</vt:lpstr>
      <vt:lpstr>Wingdings 2</vt:lpstr>
      <vt:lpstr>Akış</vt:lpstr>
      <vt:lpstr>PowerPoint Sunusu</vt:lpstr>
      <vt:lpstr>KAMU İÇ KONTROL STANDARTLARI ŞEMASI</vt:lpstr>
      <vt:lpstr>ETİK  NEDİR?</vt:lpstr>
      <vt:lpstr>ETİK İLKE VE DEĞERLERE İLİŞKİN MEVZUAT</vt:lpstr>
      <vt:lpstr>ETİK DAVRANIŞ İLKELERİ</vt:lpstr>
      <vt:lpstr> HALKA HİZMET BİLİNCİ</vt:lpstr>
      <vt:lpstr> HİZMET STANDARTLARINA UYMA,VATANDAŞA YOL GÖSTERME, NEZAKET VE SAYGI</vt:lpstr>
      <vt:lpstr>HİZMET STANDARTLARINA UYMA,VATANDAŞA YOL GÖSTERME, NEZAKET VE SAYGI</vt:lpstr>
      <vt:lpstr> AMAÇ VE MİSYONA BAĞLILIK</vt:lpstr>
      <vt:lpstr> DÜRÜSTLÜK VE TARAFSIZLIK</vt:lpstr>
      <vt:lpstr>DÜRÜSTLÜK VE TARAFSIZLIK</vt:lpstr>
      <vt:lpstr> SAYGINLIK VE GÜVEN</vt:lpstr>
      <vt:lpstr>SAYGINLIK VE GÜVEN</vt:lpstr>
      <vt:lpstr> YETKİLİ MAKAMLARA BİLDİRİM</vt:lpstr>
      <vt:lpstr>YETKİLİ MAKAMLARA BİLDİRİM</vt:lpstr>
      <vt:lpstr> ÇIKAR ÇATIŞMASINDAN KAÇINMA</vt:lpstr>
      <vt:lpstr>ÇIKAR ÇATIŞMASINDAN KAÇINMA</vt:lpstr>
      <vt:lpstr>ÇIKAR ÇATIŞMASINDAN KAÇINMA</vt:lpstr>
      <vt:lpstr> GÖREV VE YETKİLERİN MENFAAT SAĞLAMAK AMACIYLA KULLANILMAMASI</vt:lpstr>
      <vt:lpstr>GÖREV VE YETKİLERİN MENFAAT SAĞLAMAK AMACIYLA KULLANILMAMASI</vt:lpstr>
      <vt:lpstr> HEDİYE ALMA VE MENFAAT SAĞLAMA YASAĞI</vt:lpstr>
      <vt:lpstr> HEDİYE ALMA VE MENFAAT SAĞLAMA YASAĞI</vt:lpstr>
      <vt:lpstr> HEDİYE ALMA VE MENFAAT SAĞLAMA YASAĞI</vt:lpstr>
      <vt:lpstr> KAMU MALLARI VE KAYNAKLARININ KULLANIMI</vt:lpstr>
      <vt:lpstr> KAMU MALLARI VE KAYNAKLARININ KULLANIMI</vt:lpstr>
      <vt:lpstr> SAVURGANLIKTAN KAÇINMA</vt:lpstr>
      <vt:lpstr> BAĞLAYICI AÇIKLAMALAR VE GERÇEK DIŞI BEYAN</vt:lpstr>
      <vt:lpstr> BAĞLAYICI AÇIKLAMALAR VE GERÇEK DIŞI BEYAN</vt:lpstr>
      <vt:lpstr> BİLGİ VERME, SAYDAMLIK VE KATILIMCILIK</vt:lpstr>
      <vt:lpstr>YÖNETİCİLERİN HESAP VERME SORUMLULUĞU </vt:lpstr>
      <vt:lpstr> ESKİ KAMU GÖREVLİLERİYLE İLİŞKİLER</vt:lpstr>
      <vt:lpstr> ESKİ KAMU GÖREVLİLERİYLE İLİŞKİLER</vt:lpstr>
      <vt:lpstr> MAL BİLDİRİMİNDE BULUNMA</vt:lpstr>
      <vt:lpstr>DİNLEDİĞİNİZ İÇİN 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Ertuğrul</dc:creator>
  <cp:lastModifiedBy>Hakan</cp:lastModifiedBy>
  <cp:revision>81</cp:revision>
  <dcterms:created xsi:type="dcterms:W3CDTF">2024-10-07T14:31:08Z</dcterms:created>
  <dcterms:modified xsi:type="dcterms:W3CDTF">2024-10-17T11:09:55Z</dcterms:modified>
</cp:coreProperties>
</file>